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0" r:id="rId3"/>
    <p:sldId id="279" r:id="rId4"/>
    <p:sldId id="261" r:id="rId5"/>
    <p:sldId id="266" r:id="rId6"/>
    <p:sldId id="267" r:id="rId7"/>
    <p:sldId id="280" r:id="rId8"/>
    <p:sldId id="268" r:id="rId9"/>
    <p:sldId id="281" r:id="rId10"/>
    <p:sldId id="262" r:id="rId11"/>
    <p:sldId id="285" r:id="rId12"/>
    <p:sldId id="263" r:id="rId13"/>
    <p:sldId id="284" r:id="rId14"/>
    <p:sldId id="269" r:id="rId15"/>
    <p:sldId id="272" r:id="rId16"/>
    <p:sldId id="276" r:id="rId17"/>
    <p:sldId id="270" r:id="rId18"/>
    <p:sldId id="271"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D8042E-4FCD-6E1F-3524-3E469EDD7F68}" name="Phelps, Erin Lynn - (ephelps)" initials="P(" userId="S::ephelps@arizona.edu::0e55f369-445f-4a3b-9686-d81b51c810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7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76189-CC8B-E14C-A95C-AC5C09FBA489}" v="88" dt="2023-04-08T02:02:46.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85" d="100"/>
          <a:sy n="85" d="100"/>
        </p:scale>
        <p:origin x="2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GSENM_Coarse_Scale_Cover_Summary_2022_clean_tree_shrub_RHEMResul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GSENM_Coarse_Scale_Cover_Summary_2022_clean_tree_shrub_RHEM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GSENM_Coarse_Scale_Cover_Summary_2022_clean_tree_shrub_RHEMResul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GSENM_Coarse_Scale_Cover_Summary_2022_clean_tree_shrub_RHEMResul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Runoff 25 Year Return Interval (mm)</a:t>
            </a:r>
          </a:p>
        </c:rich>
      </c:tx>
      <c:layout>
        <c:manualLayout>
          <c:xMode val="edge"/>
          <c:yMode val="edge"/>
          <c:x val="0.16954861111111111"/>
          <c:y val="2.97104907341127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Runoff_25Yr_mm</c:v>
          </c:tx>
          <c:spPr>
            <a:solidFill>
              <a:schemeClr val="accent1"/>
            </a:solidFill>
            <a:ln>
              <a:solidFill>
                <a:srgbClr val="833C0C"/>
              </a:solidFill>
              <a:prstDash val="solid"/>
            </a:ln>
            <a:effectLst/>
          </c:spPr>
          <c:invertIfNegative val="0"/>
          <c:dPt>
            <c:idx val="1"/>
            <c:invertIfNegative val="0"/>
            <c:bubble3D val="0"/>
            <c:spPr>
              <a:solidFill>
                <a:schemeClr val="accent2"/>
              </a:solidFill>
              <a:ln>
                <a:solidFill>
                  <a:srgbClr val="833C0C"/>
                </a:solidFill>
                <a:prstDash val="solid"/>
              </a:ln>
              <a:effectLst/>
            </c:spPr>
            <c:extLst>
              <c:ext xmlns:c16="http://schemas.microsoft.com/office/drawing/2014/chart" uri="{C3380CC4-5D6E-409C-BE32-E72D297353CC}">
                <c16:uniqueId val="{00000000-9B3B-734B-B803-E119EFFB0023}"/>
              </c:ext>
            </c:extLst>
          </c:dPt>
          <c:dPt>
            <c:idx val="2"/>
            <c:invertIfNegative val="0"/>
            <c:bubble3D val="0"/>
            <c:spPr>
              <a:solidFill>
                <a:schemeClr val="accent6"/>
              </a:solidFill>
              <a:ln>
                <a:solidFill>
                  <a:srgbClr val="833C0C"/>
                </a:solidFill>
                <a:prstDash val="solid"/>
              </a:ln>
              <a:effectLst/>
            </c:spPr>
            <c:extLst>
              <c:ext xmlns:c16="http://schemas.microsoft.com/office/drawing/2014/chart" uri="{C3380CC4-5D6E-409C-BE32-E72D297353CC}">
                <c16:uniqueId val="{00000001-9B3B-734B-B803-E119EFFB0023}"/>
              </c:ext>
            </c:extLst>
          </c:dPt>
          <c:dPt>
            <c:idx val="3"/>
            <c:invertIfNegative val="0"/>
            <c:bubble3D val="0"/>
            <c:spPr>
              <a:solidFill>
                <a:schemeClr val="accent2">
                  <a:lumMod val="50000"/>
                </a:schemeClr>
              </a:solidFill>
              <a:ln>
                <a:solidFill>
                  <a:srgbClr val="833C0C"/>
                </a:solidFill>
                <a:prstDash val="solid"/>
              </a:ln>
              <a:effectLst/>
            </c:spPr>
            <c:extLst>
              <c:ext xmlns:c16="http://schemas.microsoft.com/office/drawing/2014/chart" uri="{C3380CC4-5D6E-409C-BE32-E72D297353CC}">
                <c16:uniqueId val="{00000002-9B3B-734B-B803-E119EFFB0023}"/>
              </c:ext>
            </c:extLst>
          </c:dPt>
          <c:cat>
            <c:strRef>
              <c:f>[GSENM_Coarse_Scale_Cover_Summary_2022_clean_tree_shrub_RHEMResults.xlsx]Sheet1!$A$2:$A$5</c:f>
              <c:strCache>
                <c:ptCount val="4"/>
                <c:pt idx="0">
                  <c:v>Sage</c:v>
                </c:pt>
                <c:pt idx="1">
                  <c:v>Intercanopy</c:v>
                </c:pt>
                <c:pt idx="2">
                  <c:v>Tree</c:v>
                </c:pt>
                <c:pt idx="3">
                  <c:v>Woodland Weighted</c:v>
                </c:pt>
              </c:strCache>
            </c:strRef>
          </c:cat>
          <c:val>
            <c:numRef>
              <c:f>[GSENM_Coarse_Scale_Cover_Summary_2022_clean_tree_shrub_RHEMResults.xlsx]Sheet1!$B$2:$B$5</c:f>
              <c:numCache>
                <c:formatCode>0.0</c:formatCode>
                <c:ptCount val="4"/>
                <c:pt idx="0">
                  <c:v>3.2631666666666668</c:v>
                </c:pt>
                <c:pt idx="1">
                  <c:v>4.9381666666666666</c:v>
                </c:pt>
                <c:pt idx="2">
                  <c:v>0.8251666666666666</c:v>
                </c:pt>
                <c:pt idx="3">
                  <c:v>3.622006666666667</c:v>
                </c:pt>
              </c:numCache>
            </c:numRef>
          </c:val>
          <c:extLst>
            <c:ext xmlns:c16="http://schemas.microsoft.com/office/drawing/2014/chart" uri="{C3380CC4-5D6E-409C-BE32-E72D297353CC}">
              <c16:uniqueId val="{00000000-3597-4B53-A7CF-49CB252F2334}"/>
            </c:ext>
          </c:extLst>
        </c:ser>
        <c:dLbls>
          <c:showLegendKey val="0"/>
          <c:showVal val="0"/>
          <c:showCatName val="0"/>
          <c:showSerName val="0"/>
          <c:showPercent val="0"/>
          <c:showBubbleSize val="0"/>
        </c:dLbls>
        <c:gapWidth val="33"/>
        <c:overlap val="-30"/>
        <c:axId val="2138371255"/>
        <c:axId val="1640042152"/>
      </c:barChart>
      <c:catAx>
        <c:axId val="2138371255"/>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a:t>Microsite</a:t>
                </a:r>
              </a:p>
            </c:rich>
          </c:tx>
          <c:layout>
            <c:manualLayout>
              <c:xMode val="edge"/>
              <c:yMode val="edge"/>
              <c:x val="0.44642333770778653"/>
              <c:y val="0.8536109122723295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042152"/>
        <c:crosses val="autoZero"/>
        <c:auto val="1"/>
        <c:lblAlgn val="ctr"/>
        <c:lblOffset val="100"/>
        <c:noMultiLvlLbl val="0"/>
      </c:catAx>
      <c:valAx>
        <c:axId val="1640042152"/>
        <c:scaling>
          <c:orientation val="minMax"/>
          <c:max val="1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dirty="0"/>
                  <a:t>Runoff (mm)</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8371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Sediment Yield 25 Year Return Interval (Mg/ha)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Runoff_25Yr_mm</c:v>
          </c:tx>
          <c:spPr>
            <a:solidFill>
              <a:srgbClr val="70AD47"/>
            </a:solidFill>
            <a:ln>
              <a:solidFill>
                <a:srgbClr val="548235"/>
              </a:solidFill>
              <a:prstDash val="solid"/>
            </a:ln>
            <a:effectLst/>
          </c:spPr>
          <c:invertIfNegative val="0"/>
          <c:dPt>
            <c:idx val="0"/>
            <c:invertIfNegative val="0"/>
            <c:bubble3D val="0"/>
            <c:spPr>
              <a:solidFill>
                <a:schemeClr val="accent1">
                  <a:lumMod val="60000"/>
                  <a:lumOff val="40000"/>
                </a:schemeClr>
              </a:solidFill>
              <a:ln>
                <a:solidFill>
                  <a:srgbClr val="548235"/>
                </a:solidFill>
                <a:prstDash val="solid"/>
              </a:ln>
              <a:effectLst/>
            </c:spPr>
            <c:extLst>
              <c:ext xmlns:c16="http://schemas.microsoft.com/office/drawing/2014/chart" uri="{C3380CC4-5D6E-409C-BE32-E72D297353CC}">
                <c16:uniqueId val="{00000000-882C-694C-9218-04347F8684CB}"/>
              </c:ext>
            </c:extLst>
          </c:dPt>
          <c:dPt>
            <c:idx val="1"/>
            <c:invertIfNegative val="0"/>
            <c:bubble3D val="0"/>
            <c:spPr>
              <a:solidFill>
                <a:schemeClr val="accent2">
                  <a:lumMod val="60000"/>
                  <a:lumOff val="40000"/>
                </a:schemeClr>
              </a:solidFill>
              <a:ln>
                <a:solidFill>
                  <a:srgbClr val="548235"/>
                </a:solidFill>
                <a:prstDash val="solid"/>
              </a:ln>
              <a:effectLst/>
            </c:spPr>
            <c:extLst>
              <c:ext xmlns:c16="http://schemas.microsoft.com/office/drawing/2014/chart" uri="{C3380CC4-5D6E-409C-BE32-E72D297353CC}">
                <c16:uniqueId val="{00000001-882C-694C-9218-04347F8684CB}"/>
              </c:ext>
            </c:extLst>
          </c:dPt>
          <c:dPt>
            <c:idx val="2"/>
            <c:invertIfNegative val="0"/>
            <c:bubble3D val="0"/>
            <c:spPr>
              <a:solidFill>
                <a:schemeClr val="accent6">
                  <a:lumMod val="60000"/>
                  <a:lumOff val="40000"/>
                </a:schemeClr>
              </a:solidFill>
              <a:ln>
                <a:solidFill>
                  <a:srgbClr val="548235"/>
                </a:solidFill>
                <a:prstDash val="solid"/>
              </a:ln>
              <a:effectLst/>
            </c:spPr>
            <c:extLst>
              <c:ext xmlns:c16="http://schemas.microsoft.com/office/drawing/2014/chart" uri="{C3380CC4-5D6E-409C-BE32-E72D297353CC}">
                <c16:uniqueId val="{00000002-882C-694C-9218-04347F8684CB}"/>
              </c:ext>
            </c:extLst>
          </c:dPt>
          <c:dPt>
            <c:idx val="3"/>
            <c:invertIfNegative val="0"/>
            <c:bubble3D val="0"/>
            <c:spPr>
              <a:solidFill>
                <a:schemeClr val="accent2">
                  <a:lumMod val="75000"/>
                </a:schemeClr>
              </a:solidFill>
              <a:ln>
                <a:solidFill>
                  <a:srgbClr val="548235"/>
                </a:solidFill>
                <a:prstDash val="solid"/>
              </a:ln>
              <a:effectLst/>
            </c:spPr>
            <c:extLst>
              <c:ext xmlns:c16="http://schemas.microsoft.com/office/drawing/2014/chart" uri="{C3380CC4-5D6E-409C-BE32-E72D297353CC}">
                <c16:uniqueId val="{00000004-882C-694C-9218-04347F8684CB}"/>
              </c:ext>
            </c:extLst>
          </c:dPt>
          <c:cat>
            <c:strRef>
              <c:f>[GSENM_Coarse_Scale_Cover_Summary_2022_clean_tree_shrub_RHEMResults.xlsx]Sheet1!$A$2:$A$5</c:f>
              <c:strCache>
                <c:ptCount val="4"/>
                <c:pt idx="0">
                  <c:v>Sage</c:v>
                </c:pt>
                <c:pt idx="1">
                  <c:v>Intercanopy</c:v>
                </c:pt>
                <c:pt idx="2">
                  <c:v>Tree</c:v>
                </c:pt>
                <c:pt idx="3">
                  <c:v>Woodland Weighted</c:v>
                </c:pt>
              </c:strCache>
            </c:strRef>
          </c:cat>
          <c:val>
            <c:numRef>
              <c:f>[GSENM_Coarse_Scale_Cover_Summary_2022_clean_tree_shrub_RHEMResults.xlsx]Sheet1!$C$2:$C$5</c:f>
              <c:numCache>
                <c:formatCode>0.0</c:formatCode>
                <c:ptCount val="4"/>
                <c:pt idx="0">
                  <c:v>0.155</c:v>
                </c:pt>
                <c:pt idx="1">
                  <c:v>0.70500000000000007</c:v>
                </c:pt>
                <c:pt idx="2">
                  <c:v>5.5499999999999994E-2</c:v>
                </c:pt>
                <c:pt idx="3">
                  <c:v>0.4971600000000001</c:v>
                </c:pt>
              </c:numCache>
            </c:numRef>
          </c:val>
          <c:extLst>
            <c:ext xmlns:c16="http://schemas.microsoft.com/office/drawing/2014/chart" uri="{C3380CC4-5D6E-409C-BE32-E72D297353CC}">
              <c16:uniqueId val="{00000000-C880-483D-958A-BA241BA48F5F}"/>
            </c:ext>
          </c:extLst>
        </c:ser>
        <c:dLbls>
          <c:showLegendKey val="0"/>
          <c:showVal val="0"/>
          <c:showCatName val="0"/>
          <c:showSerName val="0"/>
          <c:showPercent val="0"/>
          <c:showBubbleSize val="0"/>
        </c:dLbls>
        <c:gapWidth val="33"/>
        <c:overlap val="-30"/>
        <c:axId val="2138371255"/>
        <c:axId val="1640042152"/>
      </c:barChart>
      <c:catAx>
        <c:axId val="2138371255"/>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a:t>Microsite</a:t>
                </a:r>
              </a:p>
            </c:rich>
          </c:tx>
          <c:layout>
            <c:manualLayout>
              <c:xMode val="edge"/>
              <c:yMode val="edge"/>
              <c:x val="0.49547969952031856"/>
              <c:y val="0.9091664808541911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042152"/>
        <c:crosses val="autoZero"/>
        <c:auto val="1"/>
        <c:lblAlgn val="ctr"/>
        <c:lblOffset val="100"/>
        <c:noMultiLvlLbl val="0"/>
      </c:catAx>
      <c:valAx>
        <c:axId val="1640042152"/>
        <c:scaling>
          <c:orientation val="minMax"/>
          <c:max val="1.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a:t>Sediment Yield (Mg/ha)</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8371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Runoff 100 Year Return Interval (mm)</a:t>
            </a:r>
          </a:p>
        </c:rich>
      </c:tx>
      <c:layout>
        <c:manualLayout>
          <c:xMode val="edge"/>
          <c:yMode val="edge"/>
          <c:x val="0.17616333114610672"/>
          <c:y val="1.280680823987910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Runoff_25Yr_mm</c:v>
          </c:tx>
          <c:spPr>
            <a:solidFill>
              <a:srgbClr val="ED7D31"/>
            </a:solidFill>
            <a:ln>
              <a:solidFill>
                <a:srgbClr val="833C0C"/>
              </a:solidFill>
              <a:prstDash val="solid"/>
            </a:ln>
            <a:effectLst/>
          </c:spPr>
          <c:invertIfNegative val="0"/>
          <c:dPt>
            <c:idx val="0"/>
            <c:invertIfNegative val="0"/>
            <c:bubble3D val="0"/>
            <c:spPr>
              <a:solidFill>
                <a:schemeClr val="accent1"/>
              </a:solidFill>
              <a:ln>
                <a:solidFill>
                  <a:srgbClr val="833C0C"/>
                </a:solidFill>
                <a:prstDash val="solid"/>
              </a:ln>
              <a:effectLst/>
            </c:spPr>
            <c:extLst>
              <c:ext xmlns:c16="http://schemas.microsoft.com/office/drawing/2014/chart" uri="{C3380CC4-5D6E-409C-BE32-E72D297353CC}">
                <c16:uniqueId val="{00000001-54AA-124D-BC00-82F22AF679CC}"/>
              </c:ext>
            </c:extLst>
          </c:dPt>
          <c:dPt>
            <c:idx val="1"/>
            <c:invertIfNegative val="0"/>
            <c:bubble3D val="0"/>
            <c:spPr>
              <a:solidFill>
                <a:schemeClr val="accent2"/>
              </a:solidFill>
              <a:ln>
                <a:solidFill>
                  <a:srgbClr val="833C0C"/>
                </a:solidFill>
                <a:prstDash val="solid"/>
              </a:ln>
              <a:effectLst/>
            </c:spPr>
            <c:extLst>
              <c:ext xmlns:c16="http://schemas.microsoft.com/office/drawing/2014/chart" uri="{C3380CC4-5D6E-409C-BE32-E72D297353CC}">
                <c16:uniqueId val="{00000002-54AA-124D-BC00-82F22AF679CC}"/>
              </c:ext>
            </c:extLst>
          </c:dPt>
          <c:dPt>
            <c:idx val="2"/>
            <c:invertIfNegative val="0"/>
            <c:bubble3D val="0"/>
            <c:spPr>
              <a:solidFill>
                <a:schemeClr val="accent6"/>
              </a:solidFill>
              <a:ln>
                <a:solidFill>
                  <a:srgbClr val="833C0C"/>
                </a:solidFill>
                <a:prstDash val="solid"/>
              </a:ln>
              <a:effectLst/>
            </c:spPr>
            <c:extLst>
              <c:ext xmlns:c16="http://schemas.microsoft.com/office/drawing/2014/chart" uri="{C3380CC4-5D6E-409C-BE32-E72D297353CC}">
                <c16:uniqueId val="{00000003-54AA-124D-BC00-82F22AF679CC}"/>
              </c:ext>
            </c:extLst>
          </c:dPt>
          <c:dPt>
            <c:idx val="3"/>
            <c:invertIfNegative val="0"/>
            <c:bubble3D val="0"/>
            <c:spPr>
              <a:solidFill>
                <a:schemeClr val="accent2">
                  <a:lumMod val="50000"/>
                </a:schemeClr>
              </a:solidFill>
              <a:ln>
                <a:solidFill>
                  <a:srgbClr val="833C0C"/>
                </a:solidFill>
                <a:prstDash val="solid"/>
              </a:ln>
              <a:effectLst/>
            </c:spPr>
            <c:extLst>
              <c:ext xmlns:c16="http://schemas.microsoft.com/office/drawing/2014/chart" uri="{C3380CC4-5D6E-409C-BE32-E72D297353CC}">
                <c16:uniqueId val="{00000000-54AA-124D-BC00-82F22AF679CC}"/>
              </c:ext>
            </c:extLst>
          </c:dPt>
          <c:cat>
            <c:strRef>
              <c:f>[GSENM_Coarse_Scale_Cover_Summary_2022_clean_tree_shrub_RHEMResults.xlsx]Sheet1!$A$2:$A$5</c:f>
              <c:strCache>
                <c:ptCount val="4"/>
                <c:pt idx="0">
                  <c:v>Sage</c:v>
                </c:pt>
                <c:pt idx="1">
                  <c:v>Intercanopy</c:v>
                </c:pt>
                <c:pt idx="2">
                  <c:v>Tree</c:v>
                </c:pt>
                <c:pt idx="3">
                  <c:v>Woodland Weighted</c:v>
                </c:pt>
              </c:strCache>
            </c:strRef>
          </c:cat>
          <c:val>
            <c:numRef>
              <c:f>[GSENM_Coarse_Scale_Cover_Summary_2022_clean_tree_shrub_RHEMResults.xlsx]Sheet1!$H$2:$H$5</c:f>
              <c:numCache>
                <c:formatCode>General</c:formatCode>
                <c:ptCount val="4"/>
                <c:pt idx="0">
                  <c:v>11.304166666666667</c:v>
                </c:pt>
                <c:pt idx="1">
                  <c:v>14.114166666666668</c:v>
                </c:pt>
                <c:pt idx="2">
                  <c:v>8.1829999999999981</c:v>
                </c:pt>
                <c:pt idx="3">
                  <c:v>12.216193333333333</c:v>
                </c:pt>
              </c:numCache>
            </c:numRef>
          </c:val>
          <c:extLst>
            <c:ext xmlns:c16="http://schemas.microsoft.com/office/drawing/2014/chart" uri="{C3380CC4-5D6E-409C-BE32-E72D297353CC}">
              <c16:uniqueId val="{00000000-4F30-4922-9795-BBE2C65227CC}"/>
            </c:ext>
          </c:extLst>
        </c:ser>
        <c:dLbls>
          <c:showLegendKey val="0"/>
          <c:showVal val="0"/>
          <c:showCatName val="0"/>
          <c:showSerName val="0"/>
          <c:showPercent val="0"/>
          <c:showBubbleSize val="0"/>
        </c:dLbls>
        <c:gapWidth val="33"/>
        <c:overlap val="-30"/>
        <c:axId val="2138371255"/>
        <c:axId val="1640042152"/>
      </c:barChart>
      <c:catAx>
        <c:axId val="2138371255"/>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a:t>Microsite</a:t>
                </a:r>
              </a:p>
            </c:rich>
          </c:tx>
          <c:layout>
            <c:manualLayout>
              <c:xMode val="edge"/>
              <c:yMode val="edge"/>
              <c:x val="0.46494641294838146"/>
              <c:y val="0.840151515151515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042152"/>
        <c:crosses val="autoZero"/>
        <c:auto val="1"/>
        <c:lblAlgn val="ctr"/>
        <c:lblOffset val="100"/>
        <c:noMultiLvlLbl val="0"/>
      </c:catAx>
      <c:valAx>
        <c:axId val="1640042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a:t>Runoff (mm)</a:t>
                </a:r>
              </a:p>
            </c:rich>
          </c:tx>
          <c:layout>
            <c:manualLayout>
              <c:xMode val="edge"/>
              <c:yMode val="edge"/>
              <c:x val="2.1212121212121213E-2"/>
              <c:y val="0.3323412625779042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8371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Sediment Yield 100 Year Return Interval (Mg/ha)</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Runoff_25Yr_mm</c:v>
          </c:tx>
          <c:spPr>
            <a:solidFill>
              <a:schemeClr val="accent1">
                <a:lumMod val="60000"/>
                <a:lumOff val="40000"/>
              </a:schemeClr>
            </a:solidFill>
            <a:ln>
              <a:solidFill>
                <a:srgbClr val="548235"/>
              </a:solidFill>
              <a:prstDash val="solid"/>
            </a:ln>
            <a:effectLst/>
          </c:spPr>
          <c:invertIfNegative val="0"/>
          <c:dPt>
            <c:idx val="1"/>
            <c:invertIfNegative val="0"/>
            <c:bubble3D val="0"/>
            <c:spPr>
              <a:solidFill>
                <a:schemeClr val="accent2">
                  <a:lumMod val="60000"/>
                  <a:lumOff val="40000"/>
                </a:schemeClr>
              </a:solidFill>
              <a:ln>
                <a:solidFill>
                  <a:srgbClr val="548235"/>
                </a:solidFill>
                <a:prstDash val="solid"/>
              </a:ln>
              <a:effectLst/>
            </c:spPr>
            <c:extLst>
              <c:ext xmlns:c16="http://schemas.microsoft.com/office/drawing/2014/chart" uri="{C3380CC4-5D6E-409C-BE32-E72D297353CC}">
                <c16:uniqueId val="{00000000-3448-0C4A-9F48-3A0D1D1360FD}"/>
              </c:ext>
            </c:extLst>
          </c:dPt>
          <c:dPt>
            <c:idx val="2"/>
            <c:invertIfNegative val="0"/>
            <c:bubble3D val="0"/>
            <c:spPr>
              <a:solidFill>
                <a:schemeClr val="accent6">
                  <a:lumMod val="60000"/>
                  <a:lumOff val="40000"/>
                </a:schemeClr>
              </a:solidFill>
              <a:ln>
                <a:solidFill>
                  <a:srgbClr val="548235"/>
                </a:solidFill>
                <a:prstDash val="solid"/>
              </a:ln>
              <a:effectLst/>
            </c:spPr>
            <c:extLst>
              <c:ext xmlns:c16="http://schemas.microsoft.com/office/drawing/2014/chart" uri="{C3380CC4-5D6E-409C-BE32-E72D297353CC}">
                <c16:uniqueId val="{00000001-3448-0C4A-9F48-3A0D1D1360FD}"/>
              </c:ext>
            </c:extLst>
          </c:dPt>
          <c:dPt>
            <c:idx val="3"/>
            <c:invertIfNegative val="0"/>
            <c:bubble3D val="0"/>
            <c:spPr>
              <a:solidFill>
                <a:schemeClr val="accent2">
                  <a:lumMod val="75000"/>
                </a:schemeClr>
              </a:solidFill>
              <a:ln>
                <a:solidFill>
                  <a:srgbClr val="548235"/>
                </a:solidFill>
                <a:prstDash val="solid"/>
              </a:ln>
              <a:effectLst/>
            </c:spPr>
            <c:extLst>
              <c:ext xmlns:c16="http://schemas.microsoft.com/office/drawing/2014/chart" uri="{C3380CC4-5D6E-409C-BE32-E72D297353CC}">
                <c16:uniqueId val="{00000002-3448-0C4A-9F48-3A0D1D1360FD}"/>
              </c:ext>
            </c:extLst>
          </c:dPt>
          <c:cat>
            <c:strRef>
              <c:f>[GSENM_Coarse_Scale_Cover_Summary_2022_clean_tree_shrub_RHEMResults.xlsx]Sheet1!$A$2:$A$5</c:f>
              <c:strCache>
                <c:ptCount val="4"/>
                <c:pt idx="0">
                  <c:v>Sage</c:v>
                </c:pt>
                <c:pt idx="1">
                  <c:v>Intercanopy</c:v>
                </c:pt>
                <c:pt idx="2">
                  <c:v>Tree</c:v>
                </c:pt>
                <c:pt idx="3">
                  <c:v>Woodland Weighted</c:v>
                </c:pt>
              </c:strCache>
            </c:strRef>
          </c:cat>
          <c:val>
            <c:numRef>
              <c:f>[GSENM_Coarse_Scale_Cover_Summary_2022_clean_tree_shrub_RHEMResults.xlsx]Sheet1!$I$2:$I$5</c:f>
              <c:numCache>
                <c:formatCode>General</c:formatCode>
                <c:ptCount val="4"/>
                <c:pt idx="0">
                  <c:v>0.36499999999999999</c:v>
                </c:pt>
                <c:pt idx="1">
                  <c:v>1.5131666666666668</c:v>
                </c:pt>
                <c:pt idx="2">
                  <c:v>0.22650000000000001</c:v>
                </c:pt>
                <c:pt idx="3">
                  <c:v>1.1014333333333335</c:v>
                </c:pt>
              </c:numCache>
            </c:numRef>
          </c:val>
          <c:extLst>
            <c:ext xmlns:c16="http://schemas.microsoft.com/office/drawing/2014/chart" uri="{C3380CC4-5D6E-409C-BE32-E72D297353CC}">
              <c16:uniqueId val="{00000000-1363-46FC-BFDC-556CE848611A}"/>
            </c:ext>
          </c:extLst>
        </c:ser>
        <c:dLbls>
          <c:showLegendKey val="0"/>
          <c:showVal val="0"/>
          <c:showCatName val="0"/>
          <c:showSerName val="0"/>
          <c:showPercent val="0"/>
          <c:showBubbleSize val="0"/>
        </c:dLbls>
        <c:gapWidth val="33"/>
        <c:overlap val="-30"/>
        <c:axId val="2138371255"/>
        <c:axId val="1640042152"/>
      </c:barChart>
      <c:catAx>
        <c:axId val="2138371255"/>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a:t>Microsite</a:t>
                </a:r>
              </a:p>
            </c:rich>
          </c:tx>
          <c:layout>
            <c:manualLayout>
              <c:xMode val="edge"/>
              <c:yMode val="edge"/>
              <c:x val="0.43965863708284603"/>
              <c:y val="0.8700373990975883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042152"/>
        <c:crosses val="autoZero"/>
        <c:auto val="1"/>
        <c:lblAlgn val="ctr"/>
        <c:lblOffset val="100"/>
        <c:noMultiLvlLbl val="0"/>
      </c:catAx>
      <c:valAx>
        <c:axId val="1640042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a:t>Sediment Yield (Mg/ha)</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8371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3902C3-8D6D-4ABD-A600-C5EAA93E73A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DF422F8-F884-4ABC-A3E4-6CF2FBD26934}">
      <dgm:prSet/>
      <dgm:spPr/>
      <dgm:t>
        <a:bodyPr/>
        <a:lstStyle/>
        <a:p>
          <a:r>
            <a:rPr lang="en-US" dirty="0"/>
            <a:t>Land managers at Grand Staircase Escalante National Monument and elsewhere need an improved understanding of the impacts of woodland encroachment on vegetation, hydrology, and erosion processes to aid management decisions and guide conservation planning.</a:t>
          </a:r>
        </a:p>
      </dgm:t>
    </dgm:pt>
    <dgm:pt modelId="{21812F1D-D16A-4360-87C5-6093CD3B1168}" type="parTrans" cxnId="{1F46D0C1-D2BD-49FA-86EF-CAB9CC4A7C38}">
      <dgm:prSet/>
      <dgm:spPr/>
      <dgm:t>
        <a:bodyPr/>
        <a:lstStyle/>
        <a:p>
          <a:endParaRPr lang="en-US"/>
        </a:p>
      </dgm:t>
    </dgm:pt>
    <dgm:pt modelId="{D30BB0E8-7FA5-46B8-A967-3809EEEE72EE}" type="sibTrans" cxnId="{1F46D0C1-D2BD-49FA-86EF-CAB9CC4A7C38}">
      <dgm:prSet/>
      <dgm:spPr/>
      <dgm:t>
        <a:bodyPr/>
        <a:lstStyle/>
        <a:p>
          <a:endParaRPr lang="en-US"/>
        </a:p>
      </dgm:t>
    </dgm:pt>
    <dgm:pt modelId="{82FB4A0F-1830-419E-899C-FCB32E073B10}">
      <dgm:prSet/>
      <dgm:spPr/>
      <dgm:t>
        <a:bodyPr/>
        <a:lstStyle/>
        <a:p>
          <a:r>
            <a:rPr lang="en-US" dirty="0"/>
            <a:t>Field studies to assess woodland encroachment effects are commonly resource-demanding and logistically challenging. </a:t>
          </a:r>
        </a:p>
      </dgm:t>
    </dgm:pt>
    <dgm:pt modelId="{3024CB0C-DFF2-4250-B6E6-7EBE6138BDC2}" type="parTrans" cxnId="{0C5947F9-BE07-4F14-9239-DCAA5D2F5BAE}">
      <dgm:prSet/>
      <dgm:spPr/>
      <dgm:t>
        <a:bodyPr/>
        <a:lstStyle/>
        <a:p>
          <a:endParaRPr lang="en-US"/>
        </a:p>
      </dgm:t>
    </dgm:pt>
    <dgm:pt modelId="{28419CEB-6D90-40D4-841C-F08622ABCE76}" type="sibTrans" cxnId="{0C5947F9-BE07-4F14-9239-DCAA5D2F5BAE}">
      <dgm:prSet/>
      <dgm:spPr/>
      <dgm:t>
        <a:bodyPr/>
        <a:lstStyle/>
        <a:p>
          <a:endParaRPr lang="en-US"/>
        </a:p>
      </dgm:t>
    </dgm:pt>
    <dgm:pt modelId="{7B8BE1D3-B19D-4B2E-9BD3-ACF21FE9BE32}">
      <dgm:prSet/>
      <dgm:spPr/>
      <dgm:t>
        <a:bodyPr/>
        <a:lstStyle/>
        <a:p>
          <a:r>
            <a:rPr lang="en-US"/>
            <a:t>The Rangeland Hydrology Erosion Model (RHEM) has recently been evaluated for predicting the effects of woodland encroachment on hydrology and erosion and provides a useful tool for assessing impacts and guiding management.</a:t>
          </a:r>
        </a:p>
      </dgm:t>
    </dgm:pt>
    <dgm:pt modelId="{4B4F12DF-4EA8-45CC-82D7-DB76900893DC}" type="parTrans" cxnId="{E599EB75-08AB-4FE7-8320-78F1C271F65D}">
      <dgm:prSet/>
      <dgm:spPr/>
      <dgm:t>
        <a:bodyPr/>
        <a:lstStyle/>
        <a:p>
          <a:endParaRPr lang="en-US"/>
        </a:p>
      </dgm:t>
    </dgm:pt>
    <dgm:pt modelId="{0F0FCA7A-11AC-4EAA-BB07-493A82573D9D}" type="sibTrans" cxnId="{E599EB75-08AB-4FE7-8320-78F1C271F65D}">
      <dgm:prSet/>
      <dgm:spPr/>
      <dgm:t>
        <a:bodyPr/>
        <a:lstStyle/>
        <a:p>
          <a:endParaRPr lang="en-US"/>
        </a:p>
      </dgm:t>
    </dgm:pt>
    <dgm:pt modelId="{ACCB26E9-597E-1242-9B2F-24E1582A93BE}" type="pres">
      <dgm:prSet presAssocID="{823902C3-8D6D-4ABD-A600-C5EAA93E73A2}" presName="vert0" presStyleCnt="0">
        <dgm:presLayoutVars>
          <dgm:dir/>
          <dgm:animOne val="branch"/>
          <dgm:animLvl val="lvl"/>
        </dgm:presLayoutVars>
      </dgm:prSet>
      <dgm:spPr/>
    </dgm:pt>
    <dgm:pt modelId="{0A97EDC7-F956-E24E-8D80-D8F0C534A34D}" type="pres">
      <dgm:prSet presAssocID="{FDF422F8-F884-4ABC-A3E4-6CF2FBD26934}" presName="thickLine" presStyleLbl="alignNode1" presStyleIdx="0" presStyleCnt="3"/>
      <dgm:spPr/>
    </dgm:pt>
    <dgm:pt modelId="{99D48B75-32DE-BB49-878B-DDBCA159B510}" type="pres">
      <dgm:prSet presAssocID="{FDF422F8-F884-4ABC-A3E4-6CF2FBD26934}" presName="horz1" presStyleCnt="0"/>
      <dgm:spPr/>
    </dgm:pt>
    <dgm:pt modelId="{17ACD874-5EB3-3D47-8357-0C344CB0EDB7}" type="pres">
      <dgm:prSet presAssocID="{FDF422F8-F884-4ABC-A3E4-6CF2FBD26934}" presName="tx1" presStyleLbl="revTx" presStyleIdx="0" presStyleCnt="3"/>
      <dgm:spPr/>
    </dgm:pt>
    <dgm:pt modelId="{0411DAC6-D8D7-F146-9356-8CDE09973329}" type="pres">
      <dgm:prSet presAssocID="{FDF422F8-F884-4ABC-A3E4-6CF2FBD26934}" presName="vert1" presStyleCnt="0"/>
      <dgm:spPr/>
    </dgm:pt>
    <dgm:pt modelId="{66BB88F5-B131-6C42-9258-3EC225E64862}" type="pres">
      <dgm:prSet presAssocID="{82FB4A0F-1830-419E-899C-FCB32E073B10}" presName="thickLine" presStyleLbl="alignNode1" presStyleIdx="1" presStyleCnt="3"/>
      <dgm:spPr/>
    </dgm:pt>
    <dgm:pt modelId="{2B019424-83C2-3744-9CD9-967E10189D58}" type="pres">
      <dgm:prSet presAssocID="{82FB4A0F-1830-419E-899C-FCB32E073B10}" presName="horz1" presStyleCnt="0"/>
      <dgm:spPr/>
    </dgm:pt>
    <dgm:pt modelId="{915DA7DE-2016-EC4F-A506-5C4A4D63BD93}" type="pres">
      <dgm:prSet presAssocID="{82FB4A0F-1830-419E-899C-FCB32E073B10}" presName="tx1" presStyleLbl="revTx" presStyleIdx="1" presStyleCnt="3"/>
      <dgm:spPr/>
    </dgm:pt>
    <dgm:pt modelId="{B76E4233-3A66-2F45-A174-DC50241D1013}" type="pres">
      <dgm:prSet presAssocID="{82FB4A0F-1830-419E-899C-FCB32E073B10}" presName="vert1" presStyleCnt="0"/>
      <dgm:spPr/>
    </dgm:pt>
    <dgm:pt modelId="{AC81DFA8-6E4C-374B-8508-45CC6E990B27}" type="pres">
      <dgm:prSet presAssocID="{7B8BE1D3-B19D-4B2E-9BD3-ACF21FE9BE32}" presName="thickLine" presStyleLbl="alignNode1" presStyleIdx="2" presStyleCnt="3"/>
      <dgm:spPr/>
    </dgm:pt>
    <dgm:pt modelId="{887B0286-9EEB-7142-9D2B-363EAC890858}" type="pres">
      <dgm:prSet presAssocID="{7B8BE1D3-B19D-4B2E-9BD3-ACF21FE9BE32}" presName="horz1" presStyleCnt="0"/>
      <dgm:spPr/>
    </dgm:pt>
    <dgm:pt modelId="{8EA3092E-A97E-9245-AB28-6F95A6866AF1}" type="pres">
      <dgm:prSet presAssocID="{7B8BE1D3-B19D-4B2E-9BD3-ACF21FE9BE32}" presName="tx1" presStyleLbl="revTx" presStyleIdx="2" presStyleCnt="3"/>
      <dgm:spPr/>
    </dgm:pt>
    <dgm:pt modelId="{79F4D71D-944C-DE4A-A8C2-52A37C93DDC2}" type="pres">
      <dgm:prSet presAssocID="{7B8BE1D3-B19D-4B2E-9BD3-ACF21FE9BE32}" presName="vert1" presStyleCnt="0"/>
      <dgm:spPr/>
    </dgm:pt>
  </dgm:ptLst>
  <dgm:cxnLst>
    <dgm:cxn modelId="{47F8C73F-ADE1-6343-9DE4-191F0D78A4D6}" type="presOf" srcId="{FDF422F8-F884-4ABC-A3E4-6CF2FBD26934}" destId="{17ACD874-5EB3-3D47-8357-0C344CB0EDB7}" srcOrd="0" destOrd="0" presId="urn:microsoft.com/office/officeart/2008/layout/LinedList"/>
    <dgm:cxn modelId="{AD4A1D41-A76D-EC48-A079-696561CD6348}" type="presOf" srcId="{823902C3-8D6D-4ABD-A600-C5EAA93E73A2}" destId="{ACCB26E9-597E-1242-9B2F-24E1582A93BE}" srcOrd="0" destOrd="0" presId="urn:microsoft.com/office/officeart/2008/layout/LinedList"/>
    <dgm:cxn modelId="{59848F54-1057-294E-B0CA-40FF432A0A66}" type="presOf" srcId="{7B8BE1D3-B19D-4B2E-9BD3-ACF21FE9BE32}" destId="{8EA3092E-A97E-9245-AB28-6F95A6866AF1}" srcOrd="0" destOrd="0" presId="urn:microsoft.com/office/officeart/2008/layout/LinedList"/>
    <dgm:cxn modelId="{E599EB75-08AB-4FE7-8320-78F1C271F65D}" srcId="{823902C3-8D6D-4ABD-A600-C5EAA93E73A2}" destId="{7B8BE1D3-B19D-4B2E-9BD3-ACF21FE9BE32}" srcOrd="2" destOrd="0" parTransId="{4B4F12DF-4EA8-45CC-82D7-DB76900893DC}" sibTransId="{0F0FCA7A-11AC-4EAA-BB07-493A82573D9D}"/>
    <dgm:cxn modelId="{911C349E-2FF6-8342-9699-3A399F0D6203}" type="presOf" srcId="{82FB4A0F-1830-419E-899C-FCB32E073B10}" destId="{915DA7DE-2016-EC4F-A506-5C4A4D63BD93}" srcOrd="0" destOrd="0" presId="urn:microsoft.com/office/officeart/2008/layout/LinedList"/>
    <dgm:cxn modelId="{1F46D0C1-D2BD-49FA-86EF-CAB9CC4A7C38}" srcId="{823902C3-8D6D-4ABD-A600-C5EAA93E73A2}" destId="{FDF422F8-F884-4ABC-A3E4-6CF2FBD26934}" srcOrd="0" destOrd="0" parTransId="{21812F1D-D16A-4360-87C5-6093CD3B1168}" sibTransId="{D30BB0E8-7FA5-46B8-A967-3809EEEE72EE}"/>
    <dgm:cxn modelId="{0C5947F9-BE07-4F14-9239-DCAA5D2F5BAE}" srcId="{823902C3-8D6D-4ABD-A600-C5EAA93E73A2}" destId="{82FB4A0F-1830-419E-899C-FCB32E073B10}" srcOrd="1" destOrd="0" parTransId="{3024CB0C-DFF2-4250-B6E6-7EBE6138BDC2}" sibTransId="{28419CEB-6D90-40D4-841C-F08622ABCE76}"/>
    <dgm:cxn modelId="{92CC4080-A669-6341-A423-346451287326}" type="presParOf" srcId="{ACCB26E9-597E-1242-9B2F-24E1582A93BE}" destId="{0A97EDC7-F956-E24E-8D80-D8F0C534A34D}" srcOrd="0" destOrd="0" presId="urn:microsoft.com/office/officeart/2008/layout/LinedList"/>
    <dgm:cxn modelId="{3E7BFCB8-E037-DF46-9757-D894290A78DC}" type="presParOf" srcId="{ACCB26E9-597E-1242-9B2F-24E1582A93BE}" destId="{99D48B75-32DE-BB49-878B-DDBCA159B510}" srcOrd="1" destOrd="0" presId="urn:microsoft.com/office/officeart/2008/layout/LinedList"/>
    <dgm:cxn modelId="{7645385A-20A1-B44D-AA25-1FDA23415B4C}" type="presParOf" srcId="{99D48B75-32DE-BB49-878B-DDBCA159B510}" destId="{17ACD874-5EB3-3D47-8357-0C344CB0EDB7}" srcOrd="0" destOrd="0" presId="urn:microsoft.com/office/officeart/2008/layout/LinedList"/>
    <dgm:cxn modelId="{5092964D-849F-1D41-B2B5-3473409451AA}" type="presParOf" srcId="{99D48B75-32DE-BB49-878B-DDBCA159B510}" destId="{0411DAC6-D8D7-F146-9356-8CDE09973329}" srcOrd="1" destOrd="0" presId="urn:microsoft.com/office/officeart/2008/layout/LinedList"/>
    <dgm:cxn modelId="{23C935C1-11B4-4F47-853C-EBEE9D70FE86}" type="presParOf" srcId="{ACCB26E9-597E-1242-9B2F-24E1582A93BE}" destId="{66BB88F5-B131-6C42-9258-3EC225E64862}" srcOrd="2" destOrd="0" presId="urn:microsoft.com/office/officeart/2008/layout/LinedList"/>
    <dgm:cxn modelId="{08D412DF-4276-F248-80E5-7BF61F4F09F5}" type="presParOf" srcId="{ACCB26E9-597E-1242-9B2F-24E1582A93BE}" destId="{2B019424-83C2-3744-9CD9-967E10189D58}" srcOrd="3" destOrd="0" presId="urn:microsoft.com/office/officeart/2008/layout/LinedList"/>
    <dgm:cxn modelId="{68D7F342-B06C-6B41-BF91-D42A91D588E5}" type="presParOf" srcId="{2B019424-83C2-3744-9CD9-967E10189D58}" destId="{915DA7DE-2016-EC4F-A506-5C4A4D63BD93}" srcOrd="0" destOrd="0" presId="urn:microsoft.com/office/officeart/2008/layout/LinedList"/>
    <dgm:cxn modelId="{CC8F7E7A-830C-F04B-ACFF-5E26BC32C2B9}" type="presParOf" srcId="{2B019424-83C2-3744-9CD9-967E10189D58}" destId="{B76E4233-3A66-2F45-A174-DC50241D1013}" srcOrd="1" destOrd="0" presId="urn:microsoft.com/office/officeart/2008/layout/LinedList"/>
    <dgm:cxn modelId="{FD12D762-E361-6849-837B-46E78C60F5FB}" type="presParOf" srcId="{ACCB26E9-597E-1242-9B2F-24E1582A93BE}" destId="{AC81DFA8-6E4C-374B-8508-45CC6E990B27}" srcOrd="4" destOrd="0" presId="urn:microsoft.com/office/officeart/2008/layout/LinedList"/>
    <dgm:cxn modelId="{F3283186-F2CE-184C-8FF6-40CDE301DDC8}" type="presParOf" srcId="{ACCB26E9-597E-1242-9B2F-24E1582A93BE}" destId="{887B0286-9EEB-7142-9D2B-363EAC890858}" srcOrd="5" destOrd="0" presId="urn:microsoft.com/office/officeart/2008/layout/LinedList"/>
    <dgm:cxn modelId="{0BB5C23E-72E8-524B-9A40-C13417D8B271}" type="presParOf" srcId="{887B0286-9EEB-7142-9D2B-363EAC890858}" destId="{8EA3092E-A97E-9245-AB28-6F95A6866AF1}" srcOrd="0" destOrd="0" presId="urn:microsoft.com/office/officeart/2008/layout/LinedList"/>
    <dgm:cxn modelId="{FBC28E7D-516A-4448-BF9C-C92CD925E4D4}" type="presParOf" srcId="{887B0286-9EEB-7142-9D2B-363EAC890858}" destId="{79F4D71D-944C-DE4A-A8C2-52A37C93DDC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7EDC7-F956-E24E-8D80-D8F0C534A34D}">
      <dsp:nvSpPr>
        <dsp:cNvPr id="0" name=""/>
        <dsp:cNvSpPr/>
      </dsp:nvSpPr>
      <dsp:spPr>
        <a:xfrm>
          <a:off x="0" y="20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ACD874-5EB3-3D47-8357-0C344CB0EDB7}">
      <dsp:nvSpPr>
        <dsp:cNvPr id="0" name=""/>
        <dsp:cNvSpPr/>
      </dsp:nvSpPr>
      <dsp:spPr>
        <a:xfrm>
          <a:off x="0" y="2039"/>
          <a:ext cx="10515600" cy="139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Land managers at Grand Staircase Escalante National Monument and elsewhere need an improved understanding of the impacts of woodland encroachment on vegetation, hydrology, and erosion processes to aid management decisions and guide conservation planning.</a:t>
          </a:r>
        </a:p>
      </dsp:txBody>
      <dsp:txXfrm>
        <a:off x="0" y="2039"/>
        <a:ext cx="10515600" cy="1390939"/>
      </dsp:txXfrm>
    </dsp:sp>
    <dsp:sp modelId="{66BB88F5-B131-6C42-9258-3EC225E64862}">
      <dsp:nvSpPr>
        <dsp:cNvPr id="0" name=""/>
        <dsp:cNvSpPr/>
      </dsp:nvSpPr>
      <dsp:spPr>
        <a:xfrm>
          <a:off x="0" y="13929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5DA7DE-2016-EC4F-A506-5C4A4D63BD93}">
      <dsp:nvSpPr>
        <dsp:cNvPr id="0" name=""/>
        <dsp:cNvSpPr/>
      </dsp:nvSpPr>
      <dsp:spPr>
        <a:xfrm>
          <a:off x="0" y="1392978"/>
          <a:ext cx="10515600" cy="139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Field studies to assess woodland encroachment effects are commonly resource-demanding and logistically challenging. </a:t>
          </a:r>
        </a:p>
      </dsp:txBody>
      <dsp:txXfrm>
        <a:off x="0" y="1392978"/>
        <a:ext cx="10515600" cy="1390939"/>
      </dsp:txXfrm>
    </dsp:sp>
    <dsp:sp modelId="{AC81DFA8-6E4C-374B-8508-45CC6E990B27}">
      <dsp:nvSpPr>
        <dsp:cNvPr id="0" name=""/>
        <dsp:cNvSpPr/>
      </dsp:nvSpPr>
      <dsp:spPr>
        <a:xfrm>
          <a:off x="0" y="278391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A3092E-A97E-9245-AB28-6F95A6866AF1}">
      <dsp:nvSpPr>
        <dsp:cNvPr id="0" name=""/>
        <dsp:cNvSpPr/>
      </dsp:nvSpPr>
      <dsp:spPr>
        <a:xfrm>
          <a:off x="0" y="2783918"/>
          <a:ext cx="10515600" cy="139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The Rangeland Hydrology Erosion Model (RHEM) has recently been evaluated for predicting the effects of woodland encroachment on hydrology and erosion and provides a useful tool for assessing impacts and guiding management.</a:t>
          </a:r>
        </a:p>
      </dsp:txBody>
      <dsp:txXfrm>
        <a:off x="0" y="2783918"/>
        <a:ext cx="10515600" cy="13909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AE60-07ED-892A-3B6B-0FECC49066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1269A5-285C-C8C6-FC2B-1089EDEE5C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E30F2C-DCB2-2033-BBDD-015205137C23}"/>
              </a:ext>
            </a:extLst>
          </p:cNvPr>
          <p:cNvSpPr>
            <a:spLocks noGrp="1"/>
          </p:cNvSpPr>
          <p:nvPr>
            <p:ph type="dt" sz="half" idx="10"/>
          </p:nvPr>
        </p:nvSpPr>
        <p:spPr/>
        <p:txBody>
          <a:bodyPr/>
          <a:lstStyle/>
          <a:p>
            <a:fld id="{3B7F5578-B17C-F341-8C56-8A9CC60D7872}" type="datetimeFigureOut">
              <a:rPr lang="en-US" smtClean="0"/>
              <a:t>4/14/2023</a:t>
            </a:fld>
            <a:endParaRPr lang="en-US"/>
          </a:p>
        </p:txBody>
      </p:sp>
      <p:sp>
        <p:nvSpPr>
          <p:cNvPr id="5" name="Footer Placeholder 4">
            <a:extLst>
              <a:ext uri="{FF2B5EF4-FFF2-40B4-BE49-F238E27FC236}">
                <a16:creationId xmlns:a16="http://schemas.microsoft.com/office/drawing/2014/main" id="{E534B7E1-05E1-DA43-E7C9-70014415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80629-8CC0-7F9D-C335-FFA46D7B7950}"/>
              </a:ext>
            </a:extLst>
          </p:cNvPr>
          <p:cNvSpPr>
            <a:spLocks noGrp="1"/>
          </p:cNvSpPr>
          <p:nvPr>
            <p:ph type="sldNum" sz="quarter" idx="12"/>
          </p:nvPr>
        </p:nvSpPr>
        <p:spPr/>
        <p:txBody>
          <a:bodyPr/>
          <a:lstStyle/>
          <a:p>
            <a:fld id="{1C7CD6F0-F666-3044-A07B-547AB2024F5B}" type="slidenum">
              <a:rPr lang="en-US" smtClean="0"/>
              <a:t>‹#›</a:t>
            </a:fld>
            <a:endParaRPr lang="en-US"/>
          </a:p>
        </p:txBody>
      </p:sp>
    </p:spTree>
    <p:extLst>
      <p:ext uri="{BB962C8B-B14F-4D97-AF65-F5344CB8AC3E}">
        <p14:creationId xmlns:p14="http://schemas.microsoft.com/office/powerpoint/2010/main" val="1050525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69D4-D072-DC83-AAF0-CC610B8412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C0A524-E42B-B9F3-A392-8779188C4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9F7E2-0890-E20C-210D-41DD20572F2F}"/>
              </a:ext>
            </a:extLst>
          </p:cNvPr>
          <p:cNvSpPr>
            <a:spLocks noGrp="1"/>
          </p:cNvSpPr>
          <p:nvPr>
            <p:ph type="dt" sz="half" idx="10"/>
          </p:nvPr>
        </p:nvSpPr>
        <p:spPr/>
        <p:txBody>
          <a:bodyPr/>
          <a:lstStyle/>
          <a:p>
            <a:fld id="{3B7F5578-B17C-F341-8C56-8A9CC60D7872}" type="datetimeFigureOut">
              <a:rPr lang="en-US" smtClean="0"/>
              <a:t>4/14/2023</a:t>
            </a:fld>
            <a:endParaRPr lang="en-US"/>
          </a:p>
        </p:txBody>
      </p:sp>
      <p:sp>
        <p:nvSpPr>
          <p:cNvPr id="5" name="Footer Placeholder 4">
            <a:extLst>
              <a:ext uri="{FF2B5EF4-FFF2-40B4-BE49-F238E27FC236}">
                <a16:creationId xmlns:a16="http://schemas.microsoft.com/office/drawing/2014/main" id="{2F0205A4-D296-5C93-2B47-E94EE56C3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CFBDD-CE95-B396-C988-7C8575E78DA5}"/>
              </a:ext>
            </a:extLst>
          </p:cNvPr>
          <p:cNvSpPr>
            <a:spLocks noGrp="1"/>
          </p:cNvSpPr>
          <p:nvPr>
            <p:ph type="sldNum" sz="quarter" idx="12"/>
          </p:nvPr>
        </p:nvSpPr>
        <p:spPr/>
        <p:txBody>
          <a:bodyPr/>
          <a:lstStyle/>
          <a:p>
            <a:fld id="{1C7CD6F0-F666-3044-A07B-547AB2024F5B}" type="slidenum">
              <a:rPr lang="en-US" smtClean="0"/>
              <a:t>‹#›</a:t>
            </a:fld>
            <a:endParaRPr lang="en-US"/>
          </a:p>
        </p:txBody>
      </p:sp>
    </p:spTree>
    <p:extLst>
      <p:ext uri="{BB962C8B-B14F-4D97-AF65-F5344CB8AC3E}">
        <p14:creationId xmlns:p14="http://schemas.microsoft.com/office/powerpoint/2010/main" val="2772677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20E292-C76B-88E5-55CE-4E36165F6A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3A4CA0-DEC7-EAFA-B78B-CFFA366B94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90AD3-EE83-BAC6-BC1F-6FF1118270CD}"/>
              </a:ext>
            </a:extLst>
          </p:cNvPr>
          <p:cNvSpPr>
            <a:spLocks noGrp="1"/>
          </p:cNvSpPr>
          <p:nvPr>
            <p:ph type="dt" sz="half" idx="10"/>
          </p:nvPr>
        </p:nvSpPr>
        <p:spPr/>
        <p:txBody>
          <a:bodyPr/>
          <a:lstStyle/>
          <a:p>
            <a:fld id="{3B7F5578-B17C-F341-8C56-8A9CC60D7872}" type="datetimeFigureOut">
              <a:rPr lang="en-US" smtClean="0"/>
              <a:t>4/14/2023</a:t>
            </a:fld>
            <a:endParaRPr lang="en-US"/>
          </a:p>
        </p:txBody>
      </p:sp>
      <p:sp>
        <p:nvSpPr>
          <p:cNvPr id="5" name="Footer Placeholder 4">
            <a:extLst>
              <a:ext uri="{FF2B5EF4-FFF2-40B4-BE49-F238E27FC236}">
                <a16:creationId xmlns:a16="http://schemas.microsoft.com/office/drawing/2014/main" id="{E31CF808-2E34-2D18-A255-93F226179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B5BEBA-0ADD-0C96-BC26-F0A5375D5169}"/>
              </a:ext>
            </a:extLst>
          </p:cNvPr>
          <p:cNvSpPr>
            <a:spLocks noGrp="1"/>
          </p:cNvSpPr>
          <p:nvPr>
            <p:ph type="sldNum" sz="quarter" idx="12"/>
          </p:nvPr>
        </p:nvSpPr>
        <p:spPr/>
        <p:txBody>
          <a:bodyPr/>
          <a:lstStyle/>
          <a:p>
            <a:fld id="{1C7CD6F0-F666-3044-A07B-547AB2024F5B}" type="slidenum">
              <a:rPr lang="en-US" smtClean="0"/>
              <a:t>‹#›</a:t>
            </a:fld>
            <a:endParaRPr lang="en-US"/>
          </a:p>
        </p:txBody>
      </p:sp>
    </p:spTree>
    <p:extLst>
      <p:ext uri="{BB962C8B-B14F-4D97-AF65-F5344CB8AC3E}">
        <p14:creationId xmlns:p14="http://schemas.microsoft.com/office/powerpoint/2010/main" val="383655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2938-467A-E486-9A2C-4404250FDD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1114D-42F2-FD37-A7B0-91615C51F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2A4CF-07D4-04AF-AAF6-CD883D8618CE}"/>
              </a:ext>
            </a:extLst>
          </p:cNvPr>
          <p:cNvSpPr>
            <a:spLocks noGrp="1"/>
          </p:cNvSpPr>
          <p:nvPr>
            <p:ph type="dt" sz="half" idx="10"/>
          </p:nvPr>
        </p:nvSpPr>
        <p:spPr/>
        <p:txBody>
          <a:bodyPr/>
          <a:lstStyle/>
          <a:p>
            <a:fld id="{3B7F5578-B17C-F341-8C56-8A9CC60D7872}" type="datetimeFigureOut">
              <a:rPr lang="en-US" smtClean="0"/>
              <a:t>4/14/2023</a:t>
            </a:fld>
            <a:endParaRPr lang="en-US"/>
          </a:p>
        </p:txBody>
      </p:sp>
      <p:sp>
        <p:nvSpPr>
          <p:cNvPr id="5" name="Footer Placeholder 4">
            <a:extLst>
              <a:ext uri="{FF2B5EF4-FFF2-40B4-BE49-F238E27FC236}">
                <a16:creationId xmlns:a16="http://schemas.microsoft.com/office/drawing/2014/main" id="{240A3E16-BB62-3846-1E0F-6E79BED35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525BE-99EC-43F1-EE50-CB671CFFA0A6}"/>
              </a:ext>
            </a:extLst>
          </p:cNvPr>
          <p:cNvSpPr>
            <a:spLocks noGrp="1"/>
          </p:cNvSpPr>
          <p:nvPr>
            <p:ph type="sldNum" sz="quarter" idx="12"/>
          </p:nvPr>
        </p:nvSpPr>
        <p:spPr/>
        <p:txBody>
          <a:bodyPr/>
          <a:lstStyle/>
          <a:p>
            <a:fld id="{1C7CD6F0-F666-3044-A07B-547AB2024F5B}" type="slidenum">
              <a:rPr lang="en-US" smtClean="0"/>
              <a:t>‹#›</a:t>
            </a:fld>
            <a:endParaRPr lang="en-US"/>
          </a:p>
        </p:txBody>
      </p:sp>
    </p:spTree>
    <p:extLst>
      <p:ext uri="{BB962C8B-B14F-4D97-AF65-F5344CB8AC3E}">
        <p14:creationId xmlns:p14="http://schemas.microsoft.com/office/powerpoint/2010/main" val="2114268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003D-3D24-20FC-4910-237F18AACD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847CA8-D4A6-FAD1-0AC1-806EDF16BA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D6DBFC-6F05-BD73-5C76-868D36E5E9A9}"/>
              </a:ext>
            </a:extLst>
          </p:cNvPr>
          <p:cNvSpPr>
            <a:spLocks noGrp="1"/>
          </p:cNvSpPr>
          <p:nvPr>
            <p:ph type="dt" sz="half" idx="10"/>
          </p:nvPr>
        </p:nvSpPr>
        <p:spPr/>
        <p:txBody>
          <a:bodyPr/>
          <a:lstStyle/>
          <a:p>
            <a:fld id="{3B7F5578-B17C-F341-8C56-8A9CC60D7872}" type="datetimeFigureOut">
              <a:rPr lang="en-US" smtClean="0"/>
              <a:t>4/14/2023</a:t>
            </a:fld>
            <a:endParaRPr lang="en-US"/>
          </a:p>
        </p:txBody>
      </p:sp>
      <p:sp>
        <p:nvSpPr>
          <p:cNvPr id="5" name="Footer Placeholder 4">
            <a:extLst>
              <a:ext uri="{FF2B5EF4-FFF2-40B4-BE49-F238E27FC236}">
                <a16:creationId xmlns:a16="http://schemas.microsoft.com/office/drawing/2014/main" id="{B4BE83DF-5F19-6E56-6A64-E5A6184873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78FFC-748E-4244-076E-C10278D37779}"/>
              </a:ext>
            </a:extLst>
          </p:cNvPr>
          <p:cNvSpPr>
            <a:spLocks noGrp="1"/>
          </p:cNvSpPr>
          <p:nvPr>
            <p:ph type="sldNum" sz="quarter" idx="12"/>
          </p:nvPr>
        </p:nvSpPr>
        <p:spPr/>
        <p:txBody>
          <a:bodyPr/>
          <a:lstStyle/>
          <a:p>
            <a:fld id="{1C7CD6F0-F666-3044-A07B-547AB2024F5B}" type="slidenum">
              <a:rPr lang="en-US" smtClean="0"/>
              <a:t>‹#›</a:t>
            </a:fld>
            <a:endParaRPr lang="en-US"/>
          </a:p>
        </p:txBody>
      </p:sp>
    </p:spTree>
    <p:extLst>
      <p:ext uri="{BB962C8B-B14F-4D97-AF65-F5344CB8AC3E}">
        <p14:creationId xmlns:p14="http://schemas.microsoft.com/office/powerpoint/2010/main" val="227750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55CD4-04C3-2855-EA47-F39010CB1C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FD05A9-4374-C569-6C34-309742F0FF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3F53C-C039-9849-DCF2-CF67908947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15FE66-8AF3-6169-FAAC-9A781F46F28C}"/>
              </a:ext>
            </a:extLst>
          </p:cNvPr>
          <p:cNvSpPr>
            <a:spLocks noGrp="1"/>
          </p:cNvSpPr>
          <p:nvPr>
            <p:ph type="dt" sz="half" idx="10"/>
          </p:nvPr>
        </p:nvSpPr>
        <p:spPr/>
        <p:txBody>
          <a:bodyPr/>
          <a:lstStyle/>
          <a:p>
            <a:fld id="{3B7F5578-B17C-F341-8C56-8A9CC60D7872}" type="datetimeFigureOut">
              <a:rPr lang="en-US" smtClean="0"/>
              <a:t>4/14/2023</a:t>
            </a:fld>
            <a:endParaRPr lang="en-US"/>
          </a:p>
        </p:txBody>
      </p:sp>
      <p:sp>
        <p:nvSpPr>
          <p:cNvPr id="6" name="Footer Placeholder 5">
            <a:extLst>
              <a:ext uri="{FF2B5EF4-FFF2-40B4-BE49-F238E27FC236}">
                <a16:creationId xmlns:a16="http://schemas.microsoft.com/office/drawing/2014/main" id="{B2189177-6D75-5731-27FD-96FAB9A52D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D4CCC0-38C5-0CB2-9690-58072D59616B}"/>
              </a:ext>
            </a:extLst>
          </p:cNvPr>
          <p:cNvSpPr>
            <a:spLocks noGrp="1"/>
          </p:cNvSpPr>
          <p:nvPr>
            <p:ph type="sldNum" sz="quarter" idx="12"/>
          </p:nvPr>
        </p:nvSpPr>
        <p:spPr/>
        <p:txBody>
          <a:bodyPr/>
          <a:lstStyle/>
          <a:p>
            <a:fld id="{1C7CD6F0-F666-3044-A07B-547AB2024F5B}" type="slidenum">
              <a:rPr lang="en-US" smtClean="0"/>
              <a:t>‹#›</a:t>
            </a:fld>
            <a:endParaRPr lang="en-US"/>
          </a:p>
        </p:txBody>
      </p:sp>
    </p:spTree>
    <p:extLst>
      <p:ext uri="{BB962C8B-B14F-4D97-AF65-F5344CB8AC3E}">
        <p14:creationId xmlns:p14="http://schemas.microsoft.com/office/powerpoint/2010/main" val="84790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9BFC-4E00-F1AE-5911-3998B9A71F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7434FB-E24B-0C23-56AA-56A1A88E4C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B11B03-5029-D9DE-C4ED-2CAF5CDEF7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8CB30-3B4C-D726-9219-68A1E62CF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1A0932-44D6-FAA4-C63A-F51C0B19C2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6770C5-E6BC-A5A1-FC6B-1B1FDD1AD34B}"/>
              </a:ext>
            </a:extLst>
          </p:cNvPr>
          <p:cNvSpPr>
            <a:spLocks noGrp="1"/>
          </p:cNvSpPr>
          <p:nvPr>
            <p:ph type="dt" sz="half" idx="10"/>
          </p:nvPr>
        </p:nvSpPr>
        <p:spPr/>
        <p:txBody>
          <a:bodyPr/>
          <a:lstStyle/>
          <a:p>
            <a:fld id="{3B7F5578-B17C-F341-8C56-8A9CC60D7872}" type="datetimeFigureOut">
              <a:rPr lang="en-US" smtClean="0"/>
              <a:t>4/14/2023</a:t>
            </a:fld>
            <a:endParaRPr lang="en-US"/>
          </a:p>
        </p:txBody>
      </p:sp>
      <p:sp>
        <p:nvSpPr>
          <p:cNvPr id="8" name="Footer Placeholder 7">
            <a:extLst>
              <a:ext uri="{FF2B5EF4-FFF2-40B4-BE49-F238E27FC236}">
                <a16:creationId xmlns:a16="http://schemas.microsoft.com/office/drawing/2014/main" id="{4A79D22E-7E1A-02F4-97F1-9CDF9FDA00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E7E958-ABEE-A3BC-6077-A83FA8BE0B62}"/>
              </a:ext>
            </a:extLst>
          </p:cNvPr>
          <p:cNvSpPr>
            <a:spLocks noGrp="1"/>
          </p:cNvSpPr>
          <p:nvPr>
            <p:ph type="sldNum" sz="quarter" idx="12"/>
          </p:nvPr>
        </p:nvSpPr>
        <p:spPr/>
        <p:txBody>
          <a:bodyPr/>
          <a:lstStyle/>
          <a:p>
            <a:fld id="{1C7CD6F0-F666-3044-A07B-547AB2024F5B}" type="slidenum">
              <a:rPr lang="en-US" smtClean="0"/>
              <a:t>‹#›</a:t>
            </a:fld>
            <a:endParaRPr lang="en-US"/>
          </a:p>
        </p:txBody>
      </p:sp>
    </p:spTree>
    <p:extLst>
      <p:ext uri="{BB962C8B-B14F-4D97-AF65-F5344CB8AC3E}">
        <p14:creationId xmlns:p14="http://schemas.microsoft.com/office/powerpoint/2010/main" val="2763625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E4E7-4D29-CE58-CEE1-F4D7B521BB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9E3BCA-EB4F-5B50-52E9-20DA13337B5B}"/>
              </a:ext>
            </a:extLst>
          </p:cNvPr>
          <p:cNvSpPr>
            <a:spLocks noGrp="1"/>
          </p:cNvSpPr>
          <p:nvPr>
            <p:ph type="dt" sz="half" idx="10"/>
          </p:nvPr>
        </p:nvSpPr>
        <p:spPr/>
        <p:txBody>
          <a:bodyPr/>
          <a:lstStyle/>
          <a:p>
            <a:fld id="{3B7F5578-B17C-F341-8C56-8A9CC60D7872}" type="datetimeFigureOut">
              <a:rPr lang="en-US" smtClean="0"/>
              <a:t>4/14/2023</a:t>
            </a:fld>
            <a:endParaRPr lang="en-US"/>
          </a:p>
        </p:txBody>
      </p:sp>
      <p:sp>
        <p:nvSpPr>
          <p:cNvPr id="4" name="Footer Placeholder 3">
            <a:extLst>
              <a:ext uri="{FF2B5EF4-FFF2-40B4-BE49-F238E27FC236}">
                <a16:creationId xmlns:a16="http://schemas.microsoft.com/office/drawing/2014/main" id="{54677134-8B0C-8F4B-A03F-9D84282A7D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A18142-31FD-2A16-4E54-195466038DEC}"/>
              </a:ext>
            </a:extLst>
          </p:cNvPr>
          <p:cNvSpPr>
            <a:spLocks noGrp="1"/>
          </p:cNvSpPr>
          <p:nvPr>
            <p:ph type="sldNum" sz="quarter" idx="12"/>
          </p:nvPr>
        </p:nvSpPr>
        <p:spPr/>
        <p:txBody>
          <a:bodyPr/>
          <a:lstStyle/>
          <a:p>
            <a:fld id="{1C7CD6F0-F666-3044-A07B-547AB2024F5B}" type="slidenum">
              <a:rPr lang="en-US" smtClean="0"/>
              <a:t>‹#›</a:t>
            </a:fld>
            <a:endParaRPr lang="en-US"/>
          </a:p>
        </p:txBody>
      </p:sp>
    </p:spTree>
    <p:extLst>
      <p:ext uri="{BB962C8B-B14F-4D97-AF65-F5344CB8AC3E}">
        <p14:creationId xmlns:p14="http://schemas.microsoft.com/office/powerpoint/2010/main" val="254266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3297B5-5E08-3D92-6A0B-7BBB7129FA2E}"/>
              </a:ext>
            </a:extLst>
          </p:cNvPr>
          <p:cNvSpPr>
            <a:spLocks noGrp="1"/>
          </p:cNvSpPr>
          <p:nvPr>
            <p:ph type="dt" sz="half" idx="10"/>
          </p:nvPr>
        </p:nvSpPr>
        <p:spPr/>
        <p:txBody>
          <a:bodyPr/>
          <a:lstStyle/>
          <a:p>
            <a:fld id="{3B7F5578-B17C-F341-8C56-8A9CC60D7872}" type="datetimeFigureOut">
              <a:rPr lang="en-US" smtClean="0"/>
              <a:t>4/14/2023</a:t>
            </a:fld>
            <a:endParaRPr lang="en-US"/>
          </a:p>
        </p:txBody>
      </p:sp>
      <p:sp>
        <p:nvSpPr>
          <p:cNvPr id="3" name="Footer Placeholder 2">
            <a:extLst>
              <a:ext uri="{FF2B5EF4-FFF2-40B4-BE49-F238E27FC236}">
                <a16:creationId xmlns:a16="http://schemas.microsoft.com/office/drawing/2014/main" id="{D016472F-7278-C679-6F7A-1C19E7CD3C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2DA218-A7DC-12B2-5F6D-96ADEB588219}"/>
              </a:ext>
            </a:extLst>
          </p:cNvPr>
          <p:cNvSpPr>
            <a:spLocks noGrp="1"/>
          </p:cNvSpPr>
          <p:nvPr>
            <p:ph type="sldNum" sz="quarter" idx="12"/>
          </p:nvPr>
        </p:nvSpPr>
        <p:spPr/>
        <p:txBody>
          <a:bodyPr/>
          <a:lstStyle/>
          <a:p>
            <a:fld id="{1C7CD6F0-F666-3044-A07B-547AB2024F5B}" type="slidenum">
              <a:rPr lang="en-US" smtClean="0"/>
              <a:t>‹#›</a:t>
            </a:fld>
            <a:endParaRPr lang="en-US"/>
          </a:p>
        </p:txBody>
      </p:sp>
    </p:spTree>
    <p:extLst>
      <p:ext uri="{BB962C8B-B14F-4D97-AF65-F5344CB8AC3E}">
        <p14:creationId xmlns:p14="http://schemas.microsoft.com/office/powerpoint/2010/main" val="216694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EABF9-AA30-8351-DAD7-C5686C90E7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BA8D24-4BB1-CCA5-516D-5F82D4E515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8FFC8-DC4A-7574-0547-33E3D1CA8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79D804-C7E8-FAE7-CD05-0D3D5A54014B}"/>
              </a:ext>
            </a:extLst>
          </p:cNvPr>
          <p:cNvSpPr>
            <a:spLocks noGrp="1"/>
          </p:cNvSpPr>
          <p:nvPr>
            <p:ph type="dt" sz="half" idx="10"/>
          </p:nvPr>
        </p:nvSpPr>
        <p:spPr/>
        <p:txBody>
          <a:bodyPr/>
          <a:lstStyle/>
          <a:p>
            <a:fld id="{3B7F5578-B17C-F341-8C56-8A9CC60D7872}" type="datetimeFigureOut">
              <a:rPr lang="en-US" smtClean="0"/>
              <a:t>4/14/2023</a:t>
            </a:fld>
            <a:endParaRPr lang="en-US"/>
          </a:p>
        </p:txBody>
      </p:sp>
      <p:sp>
        <p:nvSpPr>
          <p:cNvPr id="6" name="Footer Placeholder 5">
            <a:extLst>
              <a:ext uri="{FF2B5EF4-FFF2-40B4-BE49-F238E27FC236}">
                <a16:creationId xmlns:a16="http://schemas.microsoft.com/office/drawing/2014/main" id="{C2896F7B-2E86-9EAB-DCEF-468C9F212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C3733-4ABC-0BF1-BBDF-43206BD6265E}"/>
              </a:ext>
            </a:extLst>
          </p:cNvPr>
          <p:cNvSpPr>
            <a:spLocks noGrp="1"/>
          </p:cNvSpPr>
          <p:nvPr>
            <p:ph type="sldNum" sz="quarter" idx="12"/>
          </p:nvPr>
        </p:nvSpPr>
        <p:spPr/>
        <p:txBody>
          <a:bodyPr/>
          <a:lstStyle/>
          <a:p>
            <a:fld id="{1C7CD6F0-F666-3044-A07B-547AB2024F5B}" type="slidenum">
              <a:rPr lang="en-US" smtClean="0"/>
              <a:t>‹#›</a:t>
            </a:fld>
            <a:endParaRPr lang="en-US"/>
          </a:p>
        </p:txBody>
      </p:sp>
    </p:spTree>
    <p:extLst>
      <p:ext uri="{BB962C8B-B14F-4D97-AF65-F5344CB8AC3E}">
        <p14:creationId xmlns:p14="http://schemas.microsoft.com/office/powerpoint/2010/main" val="2707723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A1AF-0E4D-CF8C-27B0-77333E25E6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3631A-31F3-4860-BAF7-8481811F45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C6E6CD-0F2A-5659-22E5-22AEF19A6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03CBC5-1F85-8BBE-9BAD-A5D222E21366}"/>
              </a:ext>
            </a:extLst>
          </p:cNvPr>
          <p:cNvSpPr>
            <a:spLocks noGrp="1"/>
          </p:cNvSpPr>
          <p:nvPr>
            <p:ph type="dt" sz="half" idx="10"/>
          </p:nvPr>
        </p:nvSpPr>
        <p:spPr/>
        <p:txBody>
          <a:bodyPr/>
          <a:lstStyle/>
          <a:p>
            <a:fld id="{3B7F5578-B17C-F341-8C56-8A9CC60D7872}" type="datetimeFigureOut">
              <a:rPr lang="en-US" smtClean="0"/>
              <a:t>4/14/2023</a:t>
            </a:fld>
            <a:endParaRPr lang="en-US"/>
          </a:p>
        </p:txBody>
      </p:sp>
      <p:sp>
        <p:nvSpPr>
          <p:cNvPr id="6" name="Footer Placeholder 5">
            <a:extLst>
              <a:ext uri="{FF2B5EF4-FFF2-40B4-BE49-F238E27FC236}">
                <a16:creationId xmlns:a16="http://schemas.microsoft.com/office/drawing/2014/main" id="{50006D28-B184-4835-AAAA-099633AE4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9B46DF-A1A6-80F5-0187-53B745ECFF7A}"/>
              </a:ext>
            </a:extLst>
          </p:cNvPr>
          <p:cNvSpPr>
            <a:spLocks noGrp="1"/>
          </p:cNvSpPr>
          <p:nvPr>
            <p:ph type="sldNum" sz="quarter" idx="12"/>
          </p:nvPr>
        </p:nvSpPr>
        <p:spPr/>
        <p:txBody>
          <a:bodyPr/>
          <a:lstStyle/>
          <a:p>
            <a:fld id="{1C7CD6F0-F666-3044-A07B-547AB2024F5B}" type="slidenum">
              <a:rPr lang="en-US" smtClean="0"/>
              <a:t>‹#›</a:t>
            </a:fld>
            <a:endParaRPr lang="en-US"/>
          </a:p>
        </p:txBody>
      </p:sp>
    </p:spTree>
    <p:extLst>
      <p:ext uri="{BB962C8B-B14F-4D97-AF65-F5344CB8AC3E}">
        <p14:creationId xmlns:p14="http://schemas.microsoft.com/office/powerpoint/2010/main" val="357444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EA8788-2AEF-731E-4680-845B46AB0A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125A44-85E9-D0C1-4ACF-795A2BD599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1FB83-AD5E-2500-05B0-7FF96B1CE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F5578-B17C-F341-8C56-8A9CC60D7872}" type="datetimeFigureOut">
              <a:rPr lang="en-US" smtClean="0"/>
              <a:t>4/14/2023</a:t>
            </a:fld>
            <a:endParaRPr lang="en-US"/>
          </a:p>
        </p:txBody>
      </p:sp>
      <p:sp>
        <p:nvSpPr>
          <p:cNvPr id="5" name="Footer Placeholder 4">
            <a:extLst>
              <a:ext uri="{FF2B5EF4-FFF2-40B4-BE49-F238E27FC236}">
                <a16:creationId xmlns:a16="http://schemas.microsoft.com/office/drawing/2014/main" id="{8B9C79C7-4CE6-12ED-BFD8-44344E92D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395CA1-E423-415F-EB61-643518C386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CD6F0-F666-3044-A07B-547AB2024F5B}" type="slidenum">
              <a:rPr lang="en-US" smtClean="0"/>
              <a:t>‹#›</a:t>
            </a:fld>
            <a:endParaRPr lang="en-US"/>
          </a:p>
        </p:txBody>
      </p:sp>
    </p:spTree>
    <p:extLst>
      <p:ext uri="{BB962C8B-B14F-4D97-AF65-F5344CB8AC3E}">
        <p14:creationId xmlns:p14="http://schemas.microsoft.com/office/powerpoint/2010/main" val="3970038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mountain, nature&#10;&#10;Description automatically generated">
            <a:extLst>
              <a:ext uri="{FF2B5EF4-FFF2-40B4-BE49-F238E27FC236}">
                <a16:creationId xmlns:a16="http://schemas.microsoft.com/office/drawing/2014/main" id="{A1FE18F7-A4DD-4843-7337-AC9490FE41C0}"/>
              </a:ext>
            </a:extLst>
          </p:cNvPr>
          <p:cNvPicPr>
            <a:picLocks noChangeAspect="1"/>
          </p:cNvPicPr>
          <p:nvPr/>
        </p:nvPicPr>
        <p:blipFill>
          <a:blip r:embed="rId2">
            <a:alphaModFix amt="3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295A0F-C604-D1FF-B16C-CB26D4343C59}"/>
              </a:ext>
            </a:extLst>
          </p:cNvPr>
          <p:cNvSpPr>
            <a:spLocks noGrp="1"/>
          </p:cNvSpPr>
          <p:nvPr>
            <p:ph type="ctrTitle"/>
          </p:nvPr>
        </p:nvSpPr>
        <p:spPr/>
        <p:txBody>
          <a:bodyPr>
            <a:normAutofit/>
          </a:bodyPr>
          <a:lstStyle/>
          <a:p>
            <a:r>
              <a:rPr lang="en-US" sz="3200" b="1" dirty="0">
                <a:latin typeface="+mn-lt"/>
              </a:rPr>
              <a:t>Influence of woodland encroachment on vegetation, soils, hydrology, and erosion on sagebrush rangelands</a:t>
            </a:r>
          </a:p>
        </p:txBody>
      </p:sp>
      <p:sp>
        <p:nvSpPr>
          <p:cNvPr id="3" name="Subtitle 2">
            <a:extLst>
              <a:ext uri="{FF2B5EF4-FFF2-40B4-BE49-F238E27FC236}">
                <a16:creationId xmlns:a16="http://schemas.microsoft.com/office/drawing/2014/main" id="{85380D29-C0C2-6544-E841-A82F4951AFA0}"/>
              </a:ext>
            </a:extLst>
          </p:cNvPr>
          <p:cNvSpPr>
            <a:spLocks noGrp="1"/>
          </p:cNvSpPr>
          <p:nvPr>
            <p:ph type="subTitle" idx="1"/>
          </p:nvPr>
        </p:nvSpPr>
        <p:spPr>
          <a:xfrm>
            <a:off x="1524000" y="3602038"/>
            <a:ext cx="9144000" cy="1925042"/>
          </a:xfrm>
        </p:spPr>
        <p:txBody>
          <a:bodyPr>
            <a:normAutofit fontScale="92500" lnSpcReduction="10000"/>
          </a:bodyPr>
          <a:lstStyle/>
          <a:p>
            <a:r>
              <a:rPr lang="en-US" sz="1800" dirty="0"/>
              <a:t>By: Trisha Jean Lane</a:t>
            </a:r>
          </a:p>
          <a:p>
            <a:r>
              <a:rPr lang="en-US" sz="1800" dirty="0"/>
              <a:t>Mentor: Jason Williams, Research Hydrologist, USDA-ARS Southwest Watershed Research Center</a:t>
            </a:r>
          </a:p>
          <a:p>
            <a:r>
              <a:rPr lang="en-US" sz="1800" dirty="0"/>
              <a:t>Funding Entities – USDA-ARS Southwest Watershed Research Center; USDI-Bureau of Land Management; University of Arizona – Arizona Space Grant Consortium</a:t>
            </a:r>
          </a:p>
          <a:p>
            <a:r>
              <a:rPr lang="en-US" sz="1800" dirty="0"/>
              <a:t>April 22, 2023</a:t>
            </a:r>
          </a:p>
          <a:p>
            <a:r>
              <a:rPr lang="en-US" sz="1800" dirty="0"/>
              <a:t>Arizona Space Grant Consortium Symposium</a:t>
            </a:r>
          </a:p>
        </p:txBody>
      </p:sp>
      <p:pic>
        <p:nvPicPr>
          <p:cNvPr id="6" name="Picture 6" descr="A picture containing text&#10;&#10;Description automatically generated">
            <a:extLst>
              <a:ext uri="{FF2B5EF4-FFF2-40B4-BE49-F238E27FC236}">
                <a16:creationId xmlns:a16="http://schemas.microsoft.com/office/drawing/2014/main" id="{F4B7B049-78CF-345B-D2FF-5DECFD3C2F43}"/>
              </a:ext>
            </a:extLst>
          </p:cNvPr>
          <p:cNvPicPr>
            <a:picLocks noChangeAspect="1"/>
          </p:cNvPicPr>
          <p:nvPr/>
        </p:nvPicPr>
        <p:blipFill>
          <a:blip r:embed="rId3"/>
          <a:stretch>
            <a:fillRect/>
          </a:stretch>
        </p:blipFill>
        <p:spPr>
          <a:xfrm>
            <a:off x="10971319" y="5280923"/>
            <a:ext cx="1085850" cy="1362075"/>
          </a:xfrm>
          <a:prstGeom prst="rect">
            <a:avLst/>
          </a:prstGeom>
        </p:spPr>
      </p:pic>
      <p:pic>
        <p:nvPicPr>
          <p:cNvPr id="8" name="Picture 5" descr="Icon&#10;&#10;Description automatically generated">
            <a:extLst>
              <a:ext uri="{FF2B5EF4-FFF2-40B4-BE49-F238E27FC236}">
                <a16:creationId xmlns:a16="http://schemas.microsoft.com/office/drawing/2014/main" id="{6B90D5DF-385B-673B-EF6E-B9CD0767E517}"/>
              </a:ext>
            </a:extLst>
          </p:cNvPr>
          <p:cNvPicPr>
            <a:picLocks noChangeAspect="1"/>
          </p:cNvPicPr>
          <p:nvPr/>
        </p:nvPicPr>
        <p:blipFill>
          <a:blip r:embed="rId4"/>
          <a:stretch>
            <a:fillRect/>
          </a:stretch>
        </p:blipFill>
        <p:spPr>
          <a:xfrm>
            <a:off x="422265" y="5399985"/>
            <a:ext cx="942975" cy="1123950"/>
          </a:xfrm>
          <a:prstGeom prst="rect">
            <a:avLst/>
          </a:prstGeom>
        </p:spPr>
      </p:pic>
      <p:pic>
        <p:nvPicPr>
          <p:cNvPr id="10" name="Picture 4" descr="Diagram&#10;&#10;Description automatically generated">
            <a:extLst>
              <a:ext uri="{FF2B5EF4-FFF2-40B4-BE49-F238E27FC236}">
                <a16:creationId xmlns:a16="http://schemas.microsoft.com/office/drawing/2014/main" id="{B28F9476-E4E4-095D-9D0F-68580A0DCB3B}"/>
              </a:ext>
            </a:extLst>
          </p:cNvPr>
          <p:cNvPicPr>
            <a:picLocks noChangeAspect="1"/>
          </p:cNvPicPr>
          <p:nvPr/>
        </p:nvPicPr>
        <p:blipFill>
          <a:blip r:embed="rId5"/>
          <a:stretch>
            <a:fillRect/>
          </a:stretch>
        </p:blipFill>
        <p:spPr>
          <a:xfrm>
            <a:off x="4906217" y="5527080"/>
            <a:ext cx="2524125" cy="1123950"/>
          </a:xfrm>
          <a:prstGeom prst="rect">
            <a:avLst/>
          </a:prstGeom>
        </p:spPr>
      </p:pic>
      <p:pic>
        <p:nvPicPr>
          <p:cNvPr id="11" name="Picture 8" descr="Logo&#10;&#10;Description automatically generated">
            <a:extLst>
              <a:ext uri="{FF2B5EF4-FFF2-40B4-BE49-F238E27FC236}">
                <a16:creationId xmlns:a16="http://schemas.microsoft.com/office/drawing/2014/main" id="{BC1BC2CA-FD77-BAD2-4350-7E1F5387574D}"/>
              </a:ext>
            </a:extLst>
          </p:cNvPr>
          <p:cNvPicPr>
            <a:picLocks noChangeAspect="1"/>
          </p:cNvPicPr>
          <p:nvPr/>
        </p:nvPicPr>
        <p:blipFill>
          <a:blip r:embed="rId6"/>
          <a:stretch>
            <a:fillRect/>
          </a:stretch>
        </p:blipFill>
        <p:spPr>
          <a:xfrm>
            <a:off x="22216" y="81286"/>
            <a:ext cx="1743075" cy="1362075"/>
          </a:xfrm>
          <a:prstGeom prst="rect">
            <a:avLst/>
          </a:prstGeom>
        </p:spPr>
      </p:pic>
      <p:pic>
        <p:nvPicPr>
          <p:cNvPr id="12" name="Picture 7" descr="A picture containing text&#10;&#10;Description automatically generated">
            <a:extLst>
              <a:ext uri="{FF2B5EF4-FFF2-40B4-BE49-F238E27FC236}">
                <a16:creationId xmlns:a16="http://schemas.microsoft.com/office/drawing/2014/main" id="{2288C6B2-C2B8-BCCF-F4A6-777F74C9F7B3}"/>
              </a:ext>
            </a:extLst>
          </p:cNvPr>
          <p:cNvPicPr>
            <a:picLocks noChangeAspect="1"/>
          </p:cNvPicPr>
          <p:nvPr/>
        </p:nvPicPr>
        <p:blipFill>
          <a:blip r:embed="rId7"/>
          <a:stretch>
            <a:fillRect/>
          </a:stretch>
        </p:blipFill>
        <p:spPr>
          <a:xfrm>
            <a:off x="10836864" y="283222"/>
            <a:ext cx="1238250" cy="1304925"/>
          </a:xfrm>
          <a:prstGeom prst="rect">
            <a:avLst/>
          </a:prstGeom>
        </p:spPr>
      </p:pic>
    </p:spTree>
    <p:extLst>
      <p:ext uri="{BB962C8B-B14F-4D97-AF65-F5344CB8AC3E}">
        <p14:creationId xmlns:p14="http://schemas.microsoft.com/office/powerpoint/2010/main" val="2549252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D4464D8-FD41-4EA2-9094-791BB1112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44" name="Rectangle 43">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14A1B69-F82D-4322-9669-42AC0CB70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1198122" y="377953"/>
            <a:ext cx="9792707" cy="1062961"/>
          </a:xfrm>
        </p:spPr>
        <p:txBody>
          <a:bodyPr anchor="b">
            <a:normAutofit/>
          </a:bodyPr>
          <a:lstStyle/>
          <a:p>
            <a:pPr algn="ctr"/>
            <a:r>
              <a:rPr lang="en-US" sz="3200" b="1" dirty="0">
                <a:latin typeface="+mn-lt"/>
              </a:rPr>
              <a:t>Methods: </a:t>
            </a:r>
            <a:br>
              <a:rPr lang="en-US" sz="3200" b="1" dirty="0">
                <a:latin typeface="+mn-lt"/>
              </a:rPr>
            </a:br>
            <a:r>
              <a:rPr lang="en-US" sz="3200" b="1" dirty="0">
                <a:latin typeface="+mn-lt"/>
              </a:rPr>
              <a:t>RHEM Patch-Scale Runoff and Sediment Yield Modeling</a:t>
            </a:r>
          </a:p>
        </p:txBody>
      </p:sp>
      <p:sp>
        <p:nvSpPr>
          <p:cNvPr id="20" name="TextBox 19">
            <a:extLst>
              <a:ext uri="{FF2B5EF4-FFF2-40B4-BE49-F238E27FC236}">
                <a16:creationId xmlns:a16="http://schemas.microsoft.com/office/drawing/2014/main" id="{8E2DABE4-A08F-101B-21D2-62B9812A65A3}"/>
              </a:ext>
            </a:extLst>
          </p:cNvPr>
          <p:cNvSpPr txBox="1"/>
          <p:nvPr/>
        </p:nvSpPr>
        <p:spPr>
          <a:xfrm>
            <a:off x="945176" y="1818867"/>
            <a:ext cx="3775680" cy="4324261"/>
          </a:xfrm>
          <a:prstGeom prst="rect">
            <a:avLst/>
          </a:prstGeom>
          <a:noFill/>
        </p:spPr>
        <p:txBody>
          <a:bodyPr wrap="square" rtlCol="0">
            <a:spAutoFit/>
          </a:bodyPr>
          <a:lstStyle/>
          <a:p>
            <a:pPr defTabSz="685800">
              <a:spcAft>
                <a:spcPts val="600"/>
              </a:spcAft>
            </a:pPr>
            <a:r>
              <a:rPr lang="en-US" sz="2000" kern="1200" dirty="0">
                <a:solidFill>
                  <a:schemeClr val="tx1"/>
                </a:solidFill>
                <a:latin typeface="+mn-lt"/>
                <a:ea typeface="+mn-ea"/>
                <a:cs typeface="+mn-cs"/>
              </a:rPr>
              <a:t>RHEM used to predict runoff and sediment yield for each patch-scale plot.</a:t>
            </a:r>
          </a:p>
          <a:p>
            <a:pPr defTabSz="685800">
              <a:spcAft>
                <a:spcPts val="600"/>
              </a:spcAft>
            </a:pPr>
            <a:endParaRPr lang="en-US" sz="2000" kern="1200" dirty="0">
              <a:solidFill>
                <a:schemeClr val="tx1"/>
              </a:solidFill>
              <a:latin typeface="+mn-lt"/>
              <a:ea typeface="+mn-ea"/>
              <a:cs typeface="+mn-cs"/>
            </a:endParaRPr>
          </a:p>
          <a:p>
            <a:pPr defTabSz="685800">
              <a:spcAft>
                <a:spcPts val="600"/>
              </a:spcAft>
            </a:pPr>
            <a:r>
              <a:rPr lang="en-US" sz="2000" kern="1200" dirty="0">
                <a:solidFill>
                  <a:schemeClr val="tx1"/>
                </a:solidFill>
                <a:latin typeface="+mn-lt"/>
                <a:ea typeface="+mn-ea"/>
                <a:cs typeface="+mn-cs"/>
              </a:rPr>
              <a:t>RHEM requires the following user inputs:</a:t>
            </a:r>
          </a:p>
          <a:p>
            <a:pPr marL="257175" indent="-257175" defTabSz="685800">
              <a:spcAft>
                <a:spcPts val="600"/>
              </a:spcAft>
              <a:buAutoNum type="arabicPeriod"/>
            </a:pPr>
            <a:r>
              <a:rPr lang="en-US" sz="2000" kern="1200" dirty="0">
                <a:solidFill>
                  <a:schemeClr val="tx1"/>
                </a:solidFill>
                <a:latin typeface="+mn-lt"/>
                <a:ea typeface="+mn-ea"/>
                <a:cs typeface="+mn-cs"/>
              </a:rPr>
              <a:t>User-specified scenario ID</a:t>
            </a:r>
          </a:p>
          <a:p>
            <a:pPr marL="257175" indent="-257175" defTabSz="685800">
              <a:spcAft>
                <a:spcPts val="600"/>
              </a:spcAft>
              <a:buAutoNum type="arabicPeriod"/>
            </a:pPr>
            <a:r>
              <a:rPr lang="en-US" sz="2000" kern="1200" dirty="0">
                <a:solidFill>
                  <a:schemeClr val="tx1"/>
                </a:solidFill>
                <a:latin typeface="+mn-lt"/>
                <a:ea typeface="+mn-ea"/>
                <a:cs typeface="+mn-cs"/>
              </a:rPr>
              <a:t>User selected climate station from an internal list</a:t>
            </a:r>
          </a:p>
          <a:p>
            <a:pPr marL="257175" indent="-257175" defTabSz="685800">
              <a:spcAft>
                <a:spcPts val="600"/>
              </a:spcAft>
              <a:buAutoNum type="arabicPeriod"/>
            </a:pPr>
            <a:r>
              <a:rPr lang="en-US" sz="2000" kern="1200" dirty="0">
                <a:solidFill>
                  <a:schemeClr val="tx1"/>
                </a:solidFill>
                <a:latin typeface="+mn-lt"/>
                <a:ea typeface="+mn-ea"/>
                <a:cs typeface="+mn-cs"/>
              </a:rPr>
              <a:t>soil texture class</a:t>
            </a:r>
          </a:p>
          <a:p>
            <a:pPr marL="257175" indent="-257175" defTabSz="685800">
              <a:spcAft>
                <a:spcPts val="600"/>
              </a:spcAft>
              <a:buAutoNum type="arabicPeriod"/>
            </a:pPr>
            <a:r>
              <a:rPr lang="en-US" sz="2000" kern="1200" dirty="0">
                <a:solidFill>
                  <a:schemeClr val="tx1"/>
                </a:solidFill>
                <a:latin typeface="+mn-lt"/>
                <a:ea typeface="+mn-ea"/>
                <a:cs typeface="+mn-cs"/>
              </a:rPr>
              <a:t>slope angle and shape </a:t>
            </a:r>
          </a:p>
          <a:p>
            <a:pPr marL="257175" indent="-257175" defTabSz="685800">
              <a:spcAft>
                <a:spcPts val="600"/>
              </a:spcAft>
              <a:buAutoNum type="arabicPeriod"/>
            </a:pPr>
            <a:r>
              <a:rPr lang="en-US" sz="2000" kern="1200" dirty="0">
                <a:solidFill>
                  <a:schemeClr val="tx1"/>
                </a:solidFill>
                <a:latin typeface="+mn-lt"/>
                <a:ea typeface="+mn-ea"/>
                <a:cs typeface="+mn-cs"/>
              </a:rPr>
              <a:t>cover characteristics.</a:t>
            </a:r>
          </a:p>
        </p:txBody>
      </p:sp>
      <p:pic>
        <p:nvPicPr>
          <p:cNvPr id="6" name="Picture 5" descr="Graphical user interface&#10;&#10;Description automatically generated">
            <a:extLst>
              <a:ext uri="{FF2B5EF4-FFF2-40B4-BE49-F238E27FC236}">
                <a16:creationId xmlns:a16="http://schemas.microsoft.com/office/drawing/2014/main" id="{5D5BEB72-FAE3-9697-5D29-DD91CF0633C3}"/>
              </a:ext>
            </a:extLst>
          </p:cNvPr>
          <p:cNvPicPr>
            <a:picLocks noChangeAspect="1"/>
          </p:cNvPicPr>
          <p:nvPr/>
        </p:nvPicPr>
        <p:blipFill>
          <a:blip r:embed="rId3"/>
          <a:stretch>
            <a:fillRect/>
          </a:stretch>
        </p:blipFill>
        <p:spPr>
          <a:xfrm>
            <a:off x="8958556" y="3557473"/>
            <a:ext cx="1968327" cy="2194771"/>
          </a:xfrm>
          <a:prstGeom prst="rect">
            <a:avLst/>
          </a:prstGeom>
        </p:spPr>
      </p:pic>
      <p:pic>
        <p:nvPicPr>
          <p:cNvPr id="13" name="Picture 12" descr="Graphical user interface, text&#10;&#10;Description automatically generated">
            <a:extLst>
              <a:ext uri="{FF2B5EF4-FFF2-40B4-BE49-F238E27FC236}">
                <a16:creationId xmlns:a16="http://schemas.microsoft.com/office/drawing/2014/main" id="{EBBC8DBF-E294-DD32-1346-5D4374FFB3DC}"/>
              </a:ext>
            </a:extLst>
          </p:cNvPr>
          <p:cNvPicPr>
            <a:picLocks noChangeAspect="1"/>
          </p:cNvPicPr>
          <p:nvPr/>
        </p:nvPicPr>
        <p:blipFill>
          <a:blip r:embed="rId4"/>
          <a:stretch>
            <a:fillRect/>
          </a:stretch>
        </p:blipFill>
        <p:spPr>
          <a:xfrm>
            <a:off x="8958556" y="2754530"/>
            <a:ext cx="2032273" cy="795237"/>
          </a:xfrm>
          <a:prstGeom prst="rect">
            <a:avLst/>
          </a:prstGeom>
        </p:spPr>
      </p:pic>
      <p:pic>
        <p:nvPicPr>
          <p:cNvPr id="16" name="Picture 15" descr="Graphical user interface, text, application, chat or text message&#10;&#10;Description automatically generated">
            <a:extLst>
              <a:ext uri="{FF2B5EF4-FFF2-40B4-BE49-F238E27FC236}">
                <a16:creationId xmlns:a16="http://schemas.microsoft.com/office/drawing/2014/main" id="{D17E56E9-C35E-D939-B58C-1E172153A984}"/>
              </a:ext>
            </a:extLst>
          </p:cNvPr>
          <p:cNvPicPr>
            <a:picLocks noChangeAspect="1"/>
          </p:cNvPicPr>
          <p:nvPr/>
        </p:nvPicPr>
        <p:blipFill>
          <a:blip r:embed="rId5"/>
          <a:stretch>
            <a:fillRect/>
          </a:stretch>
        </p:blipFill>
        <p:spPr>
          <a:xfrm>
            <a:off x="8958555" y="1984098"/>
            <a:ext cx="1947286" cy="770433"/>
          </a:xfrm>
          <a:prstGeom prst="rect">
            <a:avLst/>
          </a:prstGeom>
        </p:spPr>
      </p:pic>
      <p:pic>
        <p:nvPicPr>
          <p:cNvPr id="18" name="Picture 17" descr="Chart, bar chart&#10;&#10;Description automatically generated">
            <a:extLst>
              <a:ext uri="{FF2B5EF4-FFF2-40B4-BE49-F238E27FC236}">
                <a16:creationId xmlns:a16="http://schemas.microsoft.com/office/drawing/2014/main" id="{491A6D89-47F5-5481-4B7C-8F6C4DE3288D}"/>
              </a:ext>
            </a:extLst>
          </p:cNvPr>
          <p:cNvPicPr>
            <a:picLocks noChangeAspect="1"/>
          </p:cNvPicPr>
          <p:nvPr/>
        </p:nvPicPr>
        <p:blipFill>
          <a:blip r:embed="rId6"/>
          <a:stretch>
            <a:fillRect/>
          </a:stretch>
        </p:blipFill>
        <p:spPr>
          <a:xfrm>
            <a:off x="7009104" y="3547631"/>
            <a:ext cx="1835354" cy="1284748"/>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A3626F79-9868-D2FD-EC1B-F79DE4FC9E8E}"/>
              </a:ext>
            </a:extLst>
          </p:cNvPr>
          <p:cNvPicPr>
            <a:picLocks noChangeAspect="1"/>
          </p:cNvPicPr>
          <p:nvPr/>
        </p:nvPicPr>
        <p:blipFill>
          <a:blip r:embed="rId7"/>
          <a:stretch>
            <a:fillRect/>
          </a:stretch>
        </p:blipFill>
        <p:spPr>
          <a:xfrm>
            <a:off x="7009848" y="2213933"/>
            <a:ext cx="1910350" cy="120139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F2CEB5E7-46CE-B2B5-DF72-FA3F40E926E9}"/>
              </a:ext>
            </a:extLst>
          </p:cNvPr>
          <p:cNvPicPr>
            <a:picLocks noChangeAspect="1"/>
          </p:cNvPicPr>
          <p:nvPr/>
        </p:nvPicPr>
        <p:blipFill>
          <a:blip r:embed="rId8"/>
          <a:stretch>
            <a:fillRect/>
          </a:stretch>
        </p:blipFill>
        <p:spPr>
          <a:xfrm>
            <a:off x="5134091" y="1859457"/>
            <a:ext cx="1735251" cy="4064383"/>
          </a:xfrm>
          <a:prstGeom prst="rect">
            <a:avLst/>
          </a:prstGeom>
        </p:spPr>
      </p:pic>
      <p:pic>
        <p:nvPicPr>
          <p:cNvPr id="31" name="Picture 30" descr="Logo&#10;&#10;Description automatically generated with low confidence">
            <a:extLst>
              <a:ext uri="{FF2B5EF4-FFF2-40B4-BE49-F238E27FC236}">
                <a16:creationId xmlns:a16="http://schemas.microsoft.com/office/drawing/2014/main" id="{80F507CA-8B6B-9107-3F7B-63E83C990D2C}"/>
              </a:ext>
            </a:extLst>
          </p:cNvPr>
          <p:cNvPicPr>
            <a:picLocks noChangeAspect="1"/>
          </p:cNvPicPr>
          <p:nvPr/>
        </p:nvPicPr>
        <p:blipFill>
          <a:blip r:embed="rId9"/>
          <a:stretch>
            <a:fillRect/>
          </a:stretch>
        </p:blipFill>
        <p:spPr>
          <a:xfrm>
            <a:off x="6869342" y="5005249"/>
            <a:ext cx="2014470" cy="622011"/>
          </a:xfrm>
          <a:prstGeom prst="rect">
            <a:avLst/>
          </a:prstGeom>
        </p:spPr>
      </p:pic>
      <p:sp>
        <p:nvSpPr>
          <p:cNvPr id="33" name="TextBox 32">
            <a:extLst>
              <a:ext uri="{FF2B5EF4-FFF2-40B4-BE49-F238E27FC236}">
                <a16:creationId xmlns:a16="http://schemas.microsoft.com/office/drawing/2014/main" id="{143AB893-0279-5F74-E81B-081234DE2BE5}"/>
              </a:ext>
            </a:extLst>
          </p:cNvPr>
          <p:cNvSpPr txBox="1"/>
          <p:nvPr/>
        </p:nvSpPr>
        <p:spPr>
          <a:xfrm>
            <a:off x="6435175" y="6347634"/>
            <a:ext cx="4597046" cy="300082"/>
          </a:xfrm>
          <a:prstGeom prst="rect">
            <a:avLst/>
          </a:prstGeom>
          <a:noFill/>
        </p:spPr>
        <p:txBody>
          <a:bodyPr wrap="square">
            <a:spAutoFit/>
          </a:bodyPr>
          <a:lstStyle/>
          <a:p>
            <a:pPr defTabSz="685800">
              <a:spcAft>
                <a:spcPts val="600"/>
              </a:spcAft>
            </a:pPr>
            <a:r>
              <a:rPr lang="en-US" sz="1350" kern="1200">
                <a:solidFill>
                  <a:schemeClr val="tx1"/>
                </a:solidFill>
                <a:latin typeface="+mn-lt"/>
                <a:ea typeface="+mn-ea"/>
                <a:cs typeface="+mn-cs"/>
              </a:rPr>
              <a:t>https://apps.tucson.ars.ag.gov/rhem/tool</a:t>
            </a:r>
            <a:endParaRPr lang="en-US"/>
          </a:p>
        </p:txBody>
      </p:sp>
    </p:spTree>
    <p:extLst>
      <p:ext uri="{BB962C8B-B14F-4D97-AF65-F5344CB8AC3E}">
        <p14:creationId xmlns:p14="http://schemas.microsoft.com/office/powerpoint/2010/main" val="212551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D4464D8-FD41-4EA2-9094-791BB1112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44" name="Rectangle 43">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14A1B69-F82D-4322-9669-42AC0CB70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1198122" y="377953"/>
            <a:ext cx="9792707" cy="1062961"/>
          </a:xfrm>
        </p:spPr>
        <p:txBody>
          <a:bodyPr anchor="b">
            <a:normAutofit/>
          </a:bodyPr>
          <a:lstStyle/>
          <a:p>
            <a:pPr algn="ctr"/>
            <a:r>
              <a:rPr lang="en-US" sz="3200" b="1" dirty="0">
                <a:latin typeface="+mn-lt"/>
              </a:rPr>
              <a:t>Methods: </a:t>
            </a:r>
            <a:br>
              <a:rPr lang="en-US" sz="3200" b="1" dirty="0">
                <a:latin typeface="+mn-lt"/>
              </a:rPr>
            </a:br>
            <a:r>
              <a:rPr lang="en-US" sz="3200" b="1" dirty="0">
                <a:latin typeface="+mn-lt"/>
              </a:rPr>
              <a:t>RHEM Patch-Scale Runoff and Sediment Yield Modeling</a:t>
            </a:r>
          </a:p>
        </p:txBody>
      </p:sp>
      <p:sp>
        <p:nvSpPr>
          <p:cNvPr id="20" name="TextBox 19">
            <a:extLst>
              <a:ext uri="{FF2B5EF4-FFF2-40B4-BE49-F238E27FC236}">
                <a16:creationId xmlns:a16="http://schemas.microsoft.com/office/drawing/2014/main" id="{8E2DABE4-A08F-101B-21D2-62B9812A65A3}"/>
              </a:ext>
            </a:extLst>
          </p:cNvPr>
          <p:cNvSpPr txBox="1"/>
          <p:nvPr/>
        </p:nvSpPr>
        <p:spPr>
          <a:xfrm>
            <a:off x="945176" y="1818867"/>
            <a:ext cx="3775680" cy="4462760"/>
          </a:xfrm>
          <a:prstGeom prst="rect">
            <a:avLst/>
          </a:prstGeom>
          <a:noFill/>
        </p:spPr>
        <p:txBody>
          <a:bodyPr wrap="square" rtlCol="0">
            <a:spAutoFit/>
          </a:bodyPr>
          <a:lstStyle/>
          <a:p>
            <a:pPr defTabSz="685800">
              <a:spcAft>
                <a:spcPts val="600"/>
              </a:spcAft>
            </a:pPr>
            <a:r>
              <a:rPr lang="en-US" sz="2400" kern="1200" dirty="0">
                <a:solidFill>
                  <a:schemeClr val="tx1"/>
                </a:solidFill>
                <a:latin typeface="+mn-lt"/>
                <a:ea typeface="+mn-ea"/>
                <a:cs typeface="+mn-cs"/>
              </a:rPr>
              <a:t>RHEM applied for runoff and sediment yield prediction for each patch-scale plot using: </a:t>
            </a:r>
          </a:p>
          <a:p>
            <a:pPr marL="214313" indent="-214313" defTabSz="685800">
              <a:spcAft>
                <a:spcPts val="600"/>
              </a:spcAft>
              <a:buFont typeface="Arial" panose="020B0604020202020204" pitchFamily="34" charset="0"/>
              <a:buChar char="•"/>
            </a:pPr>
            <a:r>
              <a:rPr lang="en-US" sz="2400" kern="1200" dirty="0">
                <a:solidFill>
                  <a:schemeClr val="tx1"/>
                </a:solidFill>
                <a:latin typeface="+mn-lt"/>
                <a:ea typeface="+mn-ea"/>
                <a:cs typeface="+mn-cs"/>
              </a:rPr>
              <a:t>Representative climate station</a:t>
            </a:r>
          </a:p>
          <a:p>
            <a:pPr marL="214313" indent="-214313" defTabSz="685800">
              <a:spcAft>
                <a:spcPts val="600"/>
              </a:spcAft>
              <a:buFont typeface="Arial" panose="020B0604020202020204" pitchFamily="34" charset="0"/>
              <a:buChar char="•"/>
            </a:pPr>
            <a:r>
              <a:rPr lang="en-US" sz="2400" kern="1200" dirty="0">
                <a:solidFill>
                  <a:schemeClr val="tx1"/>
                </a:solidFill>
                <a:latin typeface="+mn-lt"/>
                <a:ea typeface="+mn-ea"/>
                <a:cs typeface="+mn-cs"/>
              </a:rPr>
              <a:t>Field-measured soil texture – loamy sand</a:t>
            </a:r>
          </a:p>
          <a:p>
            <a:pPr marL="214313" indent="-214313" defTabSz="685800">
              <a:spcAft>
                <a:spcPts val="600"/>
              </a:spcAft>
              <a:buFont typeface="Arial" panose="020B0604020202020204" pitchFamily="34" charset="0"/>
              <a:buChar char="•"/>
            </a:pPr>
            <a:r>
              <a:rPr lang="en-US" sz="2400" kern="1200" dirty="0">
                <a:solidFill>
                  <a:schemeClr val="tx1"/>
                </a:solidFill>
                <a:latin typeface="+mn-lt"/>
                <a:ea typeface="+mn-ea"/>
                <a:cs typeface="+mn-cs"/>
              </a:rPr>
              <a:t>Field-measured plot slope angle and shape</a:t>
            </a:r>
          </a:p>
          <a:p>
            <a:pPr marL="214313" indent="-214313" defTabSz="685800">
              <a:spcAft>
                <a:spcPts val="600"/>
              </a:spcAft>
              <a:buFont typeface="Arial" panose="020B0604020202020204" pitchFamily="34" charset="0"/>
              <a:buChar char="•"/>
            </a:pPr>
            <a:r>
              <a:rPr lang="en-US" sz="2400" kern="1200" dirty="0">
                <a:solidFill>
                  <a:schemeClr val="tx1"/>
                </a:solidFill>
                <a:latin typeface="+mn-lt"/>
                <a:ea typeface="+mn-ea"/>
                <a:cs typeface="+mn-cs"/>
              </a:rPr>
              <a:t>Field-measured (LPI) foliar and ground covers</a:t>
            </a:r>
            <a:endParaRPr lang="en-US" sz="2400" dirty="0"/>
          </a:p>
        </p:txBody>
      </p:sp>
      <p:pic>
        <p:nvPicPr>
          <p:cNvPr id="6" name="Picture 5" descr="Graphical user interface&#10;&#10;Description automatically generated">
            <a:extLst>
              <a:ext uri="{FF2B5EF4-FFF2-40B4-BE49-F238E27FC236}">
                <a16:creationId xmlns:a16="http://schemas.microsoft.com/office/drawing/2014/main" id="{5D5BEB72-FAE3-9697-5D29-DD91CF0633C3}"/>
              </a:ext>
            </a:extLst>
          </p:cNvPr>
          <p:cNvPicPr>
            <a:picLocks noChangeAspect="1"/>
          </p:cNvPicPr>
          <p:nvPr/>
        </p:nvPicPr>
        <p:blipFill>
          <a:blip r:embed="rId3"/>
          <a:stretch>
            <a:fillRect/>
          </a:stretch>
        </p:blipFill>
        <p:spPr>
          <a:xfrm>
            <a:off x="8958556" y="3557473"/>
            <a:ext cx="1968327" cy="2194771"/>
          </a:xfrm>
          <a:prstGeom prst="rect">
            <a:avLst/>
          </a:prstGeom>
        </p:spPr>
      </p:pic>
      <p:pic>
        <p:nvPicPr>
          <p:cNvPr id="13" name="Picture 12" descr="Graphical user interface, text&#10;&#10;Description automatically generated">
            <a:extLst>
              <a:ext uri="{FF2B5EF4-FFF2-40B4-BE49-F238E27FC236}">
                <a16:creationId xmlns:a16="http://schemas.microsoft.com/office/drawing/2014/main" id="{EBBC8DBF-E294-DD32-1346-5D4374FFB3DC}"/>
              </a:ext>
            </a:extLst>
          </p:cNvPr>
          <p:cNvPicPr>
            <a:picLocks noChangeAspect="1"/>
          </p:cNvPicPr>
          <p:nvPr/>
        </p:nvPicPr>
        <p:blipFill>
          <a:blip r:embed="rId4"/>
          <a:stretch>
            <a:fillRect/>
          </a:stretch>
        </p:blipFill>
        <p:spPr>
          <a:xfrm>
            <a:off x="8958556" y="2754530"/>
            <a:ext cx="2032273" cy="795237"/>
          </a:xfrm>
          <a:prstGeom prst="rect">
            <a:avLst/>
          </a:prstGeom>
        </p:spPr>
      </p:pic>
      <p:pic>
        <p:nvPicPr>
          <p:cNvPr id="16" name="Picture 15" descr="Graphical user interface, text, application, chat or text message&#10;&#10;Description automatically generated">
            <a:extLst>
              <a:ext uri="{FF2B5EF4-FFF2-40B4-BE49-F238E27FC236}">
                <a16:creationId xmlns:a16="http://schemas.microsoft.com/office/drawing/2014/main" id="{D17E56E9-C35E-D939-B58C-1E172153A984}"/>
              </a:ext>
            </a:extLst>
          </p:cNvPr>
          <p:cNvPicPr>
            <a:picLocks noChangeAspect="1"/>
          </p:cNvPicPr>
          <p:nvPr/>
        </p:nvPicPr>
        <p:blipFill>
          <a:blip r:embed="rId5"/>
          <a:stretch>
            <a:fillRect/>
          </a:stretch>
        </p:blipFill>
        <p:spPr>
          <a:xfrm>
            <a:off x="8958555" y="1984098"/>
            <a:ext cx="1947286" cy="770433"/>
          </a:xfrm>
          <a:prstGeom prst="rect">
            <a:avLst/>
          </a:prstGeom>
        </p:spPr>
      </p:pic>
      <p:pic>
        <p:nvPicPr>
          <p:cNvPr id="18" name="Picture 17" descr="Chart, bar chart&#10;&#10;Description automatically generated">
            <a:extLst>
              <a:ext uri="{FF2B5EF4-FFF2-40B4-BE49-F238E27FC236}">
                <a16:creationId xmlns:a16="http://schemas.microsoft.com/office/drawing/2014/main" id="{491A6D89-47F5-5481-4B7C-8F6C4DE3288D}"/>
              </a:ext>
            </a:extLst>
          </p:cNvPr>
          <p:cNvPicPr>
            <a:picLocks noChangeAspect="1"/>
          </p:cNvPicPr>
          <p:nvPr/>
        </p:nvPicPr>
        <p:blipFill>
          <a:blip r:embed="rId6"/>
          <a:stretch>
            <a:fillRect/>
          </a:stretch>
        </p:blipFill>
        <p:spPr>
          <a:xfrm>
            <a:off x="7009104" y="3547631"/>
            <a:ext cx="1835354" cy="1284748"/>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A3626F79-9868-D2FD-EC1B-F79DE4FC9E8E}"/>
              </a:ext>
            </a:extLst>
          </p:cNvPr>
          <p:cNvPicPr>
            <a:picLocks noChangeAspect="1"/>
          </p:cNvPicPr>
          <p:nvPr/>
        </p:nvPicPr>
        <p:blipFill>
          <a:blip r:embed="rId7"/>
          <a:stretch>
            <a:fillRect/>
          </a:stretch>
        </p:blipFill>
        <p:spPr>
          <a:xfrm>
            <a:off x="7009848" y="2213933"/>
            <a:ext cx="1910350" cy="120139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F2CEB5E7-46CE-B2B5-DF72-FA3F40E926E9}"/>
              </a:ext>
            </a:extLst>
          </p:cNvPr>
          <p:cNvPicPr>
            <a:picLocks noChangeAspect="1"/>
          </p:cNvPicPr>
          <p:nvPr/>
        </p:nvPicPr>
        <p:blipFill>
          <a:blip r:embed="rId8"/>
          <a:stretch>
            <a:fillRect/>
          </a:stretch>
        </p:blipFill>
        <p:spPr>
          <a:xfrm>
            <a:off x="5134091" y="1859457"/>
            <a:ext cx="1735251" cy="4064383"/>
          </a:xfrm>
          <a:prstGeom prst="rect">
            <a:avLst/>
          </a:prstGeom>
        </p:spPr>
      </p:pic>
      <p:pic>
        <p:nvPicPr>
          <p:cNvPr id="31" name="Picture 30" descr="Logo&#10;&#10;Description automatically generated with low confidence">
            <a:extLst>
              <a:ext uri="{FF2B5EF4-FFF2-40B4-BE49-F238E27FC236}">
                <a16:creationId xmlns:a16="http://schemas.microsoft.com/office/drawing/2014/main" id="{80F507CA-8B6B-9107-3F7B-63E83C990D2C}"/>
              </a:ext>
            </a:extLst>
          </p:cNvPr>
          <p:cNvPicPr>
            <a:picLocks noChangeAspect="1"/>
          </p:cNvPicPr>
          <p:nvPr/>
        </p:nvPicPr>
        <p:blipFill>
          <a:blip r:embed="rId9"/>
          <a:stretch>
            <a:fillRect/>
          </a:stretch>
        </p:blipFill>
        <p:spPr>
          <a:xfrm>
            <a:off x="6869342" y="5005249"/>
            <a:ext cx="2014470" cy="622011"/>
          </a:xfrm>
          <a:prstGeom prst="rect">
            <a:avLst/>
          </a:prstGeom>
        </p:spPr>
      </p:pic>
      <p:sp>
        <p:nvSpPr>
          <p:cNvPr id="33" name="TextBox 32">
            <a:extLst>
              <a:ext uri="{FF2B5EF4-FFF2-40B4-BE49-F238E27FC236}">
                <a16:creationId xmlns:a16="http://schemas.microsoft.com/office/drawing/2014/main" id="{143AB893-0279-5F74-E81B-081234DE2BE5}"/>
              </a:ext>
            </a:extLst>
          </p:cNvPr>
          <p:cNvSpPr txBox="1"/>
          <p:nvPr/>
        </p:nvSpPr>
        <p:spPr>
          <a:xfrm>
            <a:off x="6435175" y="6347634"/>
            <a:ext cx="4597046" cy="300082"/>
          </a:xfrm>
          <a:prstGeom prst="rect">
            <a:avLst/>
          </a:prstGeom>
          <a:noFill/>
        </p:spPr>
        <p:txBody>
          <a:bodyPr wrap="square">
            <a:spAutoFit/>
          </a:bodyPr>
          <a:lstStyle/>
          <a:p>
            <a:pPr defTabSz="685800">
              <a:spcAft>
                <a:spcPts val="600"/>
              </a:spcAft>
            </a:pPr>
            <a:r>
              <a:rPr lang="en-US" sz="1350" kern="1200">
                <a:solidFill>
                  <a:schemeClr val="tx1"/>
                </a:solidFill>
                <a:latin typeface="+mn-lt"/>
                <a:ea typeface="+mn-ea"/>
                <a:cs typeface="+mn-cs"/>
              </a:rPr>
              <a:t>https://apps.tucson.ars.ag.gov/rhem/tool</a:t>
            </a:r>
            <a:endParaRPr lang="en-US"/>
          </a:p>
        </p:txBody>
      </p:sp>
    </p:spTree>
    <p:extLst>
      <p:ext uri="{BB962C8B-B14F-4D97-AF65-F5344CB8AC3E}">
        <p14:creationId xmlns:p14="http://schemas.microsoft.com/office/powerpoint/2010/main" val="2132707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168271" y="158565"/>
            <a:ext cx="9002876" cy="1325563"/>
          </a:xfrm>
        </p:spPr>
        <p:txBody>
          <a:bodyPr>
            <a:normAutofit/>
          </a:bodyPr>
          <a:lstStyle/>
          <a:p>
            <a:r>
              <a:rPr lang="en-US" sz="3600" dirty="0"/>
              <a:t>Methods: RHEM Hillslope-Scale Runoff and Sediment Yield Modelling</a:t>
            </a:r>
          </a:p>
        </p:txBody>
      </p:sp>
      <p:sp>
        <p:nvSpPr>
          <p:cNvPr id="20" name="TextBox 19">
            <a:extLst>
              <a:ext uri="{FF2B5EF4-FFF2-40B4-BE49-F238E27FC236}">
                <a16:creationId xmlns:a16="http://schemas.microsoft.com/office/drawing/2014/main" id="{8E2DABE4-A08F-101B-21D2-62B9812A65A3}"/>
              </a:ext>
            </a:extLst>
          </p:cNvPr>
          <p:cNvSpPr txBox="1"/>
          <p:nvPr/>
        </p:nvSpPr>
        <p:spPr>
          <a:xfrm>
            <a:off x="9992687" y="5181965"/>
            <a:ext cx="2145927" cy="1846659"/>
          </a:xfrm>
          <a:prstGeom prst="rect">
            <a:avLst/>
          </a:prstGeom>
          <a:noFill/>
        </p:spPr>
        <p:txBody>
          <a:bodyPr wrap="square" rtlCol="0">
            <a:spAutoFit/>
          </a:bodyPr>
          <a:lstStyle/>
          <a:p>
            <a:r>
              <a:rPr lang="en-US" sz="1600" dirty="0"/>
              <a:t>Mean of all patch-scale </a:t>
            </a:r>
            <a:r>
              <a:rPr lang="en-US" sz="1600" dirty="0" err="1"/>
              <a:t>intercanopy</a:t>
            </a:r>
            <a:r>
              <a:rPr lang="en-US" sz="1600" dirty="0"/>
              <a:t> woodland runs (n= 6) x fractional </a:t>
            </a:r>
            <a:r>
              <a:rPr lang="en-US" sz="1600" dirty="0" err="1"/>
              <a:t>intercanopy</a:t>
            </a:r>
            <a:r>
              <a:rPr lang="en-US" sz="1600" dirty="0"/>
              <a:t> area (woodland </a:t>
            </a:r>
            <a:r>
              <a:rPr lang="en-US" sz="1600" dirty="0" err="1"/>
              <a:t>intercanopy</a:t>
            </a:r>
            <a:r>
              <a:rPr lang="en-US" sz="1600" dirty="0"/>
              <a:t> area, 68%)</a:t>
            </a:r>
          </a:p>
          <a:p>
            <a:pPr marL="285750" indent="-285750">
              <a:buFont typeface="Arial" panose="020B0604020202020204" pitchFamily="34" charset="0"/>
              <a:buChar char="•"/>
            </a:pPr>
            <a:endParaRPr lang="en-US" sz="1600" dirty="0"/>
          </a:p>
        </p:txBody>
      </p:sp>
      <p:sp>
        <p:nvSpPr>
          <p:cNvPr id="34" name="TextBox 33">
            <a:extLst>
              <a:ext uri="{FF2B5EF4-FFF2-40B4-BE49-F238E27FC236}">
                <a16:creationId xmlns:a16="http://schemas.microsoft.com/office/drawing/2014/main" id="{917C57E7-9063-7EA8-F8AB-3A99DCDD1CD0}"/>
              </a:ext>
            </a:extLst>
          </p:cNvPr>
          <p:cNvSpPr txBox="1"/>
          <p:nvPr/>
        </p:nvSpPr>
        <p:spPr>
          <a:xfrm>
            <a:off x="9335552" y="175015"/>
            <a:ext cx="2246512" cy="646331"/>
          </a:xfrm>
          <a:prstGeom prst="rect">
            <a:avLst/>
          </a:prstGeom>
          <a:noFill/>
        </p:spPr>
        <p:txBody>
          <a:bodyPr wrap="none" rtlCol="0">
            <a:spAutoFit/>
          </a:bodyPr>
          <a:lstStyle/>
          <a:p>
            <a:r>
              <a:rPr lang="en-US" dirty="0"/>
              <a:t>Williams et al. 2022 – </a:t>
            </a:r>
          </a:p>
          <a:p>
            <a:r>
              <a:rPr lang="en-US" dirty="0"/>
              <a:t>Ecosphere 13:e4145  </a:t>
            </a:r>
          </a:p>
        </p:txBody>
      </p:sp>
      <p:pic>
        <p:nvPicPr>
          <p:cNvPr id="4" name="Picture 3">
            <a:extLst>
              <a:ext uri="{FF2B5EF4-FFF2-40B4-BE49-F238E27FC236}">
                <a16:creationId xmlns:a16="http://schemas.microsoft.com/office/drawing/2014/main" id="{F5202849-56A0-EEAE-A302-6A3629F329D0}"/>
              </a:ext>
            </a:extLst>
          </p:cNvPr>
          <p:cNvPicPr>
            <a:picLocks noChangeAspect="1"/>
          </p:cNvPicPr>
          <p:nvPr/>
        </p:nvPicPr>
        <p:blipFill>
          <a:blip r:embed="rId2"/>
          <a:stretch>
            <a:fillRect/>
          </a:stretch>
        </p:blipFill>
        <p:spPr>
          <a:xfrm>
            <a:off x="561898" y="1553524"/>
            <a:ext cx="5222192" cy="2295288"/>
          </a:xfrm>
          <a:prstGeom prst="rect">
            <a:avLst/>
          </a:prstGeom>
          <a:ln>
            <a:solidFill>
              <a:schemeClr val="tx1"/>
            </a:solidFill>
          </a:ln>
        </p:spPr>
      </p:pic>
      <p:pic>
        <p:nvPicPr>
          <p:cNvPr id="5" name="Picture 4">
            <a:extLst>
              <a:ext uri="{FF2B5EF4-FFF2-40B4-BE49-F238E27FC236}">
                <a16:creationId xmlns:a16="http://schemas.microsoft.com/office/drawing/2014/main" id="{43EC29B8-3ADF-AA61-340B-21BC9F4E81D6}"/>
              </a:ext>
            </a:extLst>
          </p:cNvPr>
          <p:cNvPicPr>
            <a:picLocks noChangeAspect="1"/>
          </p:cNvPicPr>
          <p:nvPr/>
        </p:nvPicPr>
        <p:blipFill>
          <a:blip r:embed="rId3"/>
          <a:stretch>
            <a:fillRect/>
          </a:stretch>
        </p:blipFill>
        <p:spPr>
          <a:xfrm>
            <a:off x="582455" y="3964577"/>
            <a:ext cx="1966726" cy="2622301"/>
          </a:xfrm>
          <a:prstGeom prst="rect">
            <a:avLst/>
          </a:prstGeom>
          <a:ln>
            <a:solidFill>
              <a:schemeClr val="tx1"/>
            </a:solidFill>
          </a:ln>
        </p:spPr>
      </p:pic>
      <p:pic>
        <p:nvPicPr>
          <p:cNvPr id="9" name="Picture 8">
            <a:extLst>
              <a:ext uri="{FF2B5EF4-FFF2-40B4-BE49-F238E27FC236}">
                <a16:creationId xmlns:a16="http://schemas.microsoft.com/office/drawing/2014/main" id="{E238461B-7169-594B-16F3-B0E2CAA3B8E5}"/>
              </a:ext>
            </a:extLst>
          </p:cNvPr>
          <p:cNvPicPr>
            <a:picLocks noChangeAspect="1"/>
          </p:cNvPicPr>
          <p:nvPr/>
        </p:nvPicPr>
        <p:blipFill>
          <a:blip r:embed="rId4"/>
          <a:stretch>
            <a:fillRect/>
          </a:stretch>
        </p:blipFill>
        <p:spPr>
          <a:xfrm>
            <a:off x="6565652" y="2187286"/>
            <a:ext cx="1753783" cy="2338377"/>
          </a:xfrm>
          <a:prstGeom prst="rect">
            <a:avLst/>
          </a:prstGeom>
          <a:ln>
            <a:solidFill>
              <a:schemeClr val="tx1"/>
            </a:solidFill>
          </a:ln>
        </p:spPr>
      </p:pic>
      <p:pic>
        <p:nvPicPr>
          <p:cNvPr id="10" name="Picture 9">
            <a:extLst>
              <a:ext uri="{FF2B5EF4-FFF2-40B4-BE49-F238E27FC236}">
                <a16:creationId xmlns:a16="http://schemas.microsoft.com/office/drawing/2014/main" id="{A3934AE1-5883-4C16-3986-63C0E38F8E28}"/>
              </a:ext>
            </a:extLst>
          </p:cNvPr>
          <p:cNvPicPr>
            <a:picLocks noChangeAspect="1"/>
          </p:cNvPicPr>
          <p:nvPr/>
        </p:nvPicPr>
        <p:blipFill>
          <a:blip r:embed="rId5"/>
          <a:stretch>
            <a:fillRect/>
          </a:stretch>
        </p:blipFill>
        <p:spPr>
          <a:xfrm>
            <a:off x="9992687" y="2211731"/>
            <a:ext cx="1753783" cy="2337945"/>
          </a:xfrm>
          <a:prstGeom prst="rect">
            <a:avLst/>
          </a:prstGeom>
          <a:ln>
            <a:solidFill>
              <a:schemeClr val="tx1"/>
            </a:solidFill>
          </a:ln>
        </p:spPr>
      </p:pic>
      <p:sp>
        <p:nvSpPr>
          <p:cNvPr id="14" name="Cross 13">
            <a:extLst>
              <a:ext uri="{FF2B5EF4-FFF2-40B4-BE49-F238E27FC236}">
                <a16:creationId xmlns:a16="http://schemas.microsoft.com/office/drawing/2014/main" id="{C88A9AA2-3B56-1222-4F4E-A25A2FBDE996}"/>
              </a:ext>
            </a:extLst>
          </p:cNvPr>
          <p:cNvSpPr/>
          <p:nvPr/>
        </p:nvSpPr>
        <p:spPr>
          <a:xfrm>
            <a:off x="8713947" y="2899274"/>
            <a:ext cx="914400" cy="914400"/>
          </a:xfrm>
          <a:prstGeom prst="plu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BEE0BE4-E702-7FA8-A982-57970185066C}"/>
              </a:ext>
            </a:extLst>
          </p:cNvPr>
          <p:cNvSpPr txBox="1"/>
          <p:nvPr/>
        </p:nvSpPr>
        <p:spPr>
          <a:xfrm>
            <a:off x="2744147" y="3929566"/>
            <a:ext cx="3060500" cy="2031325"/>
          </a:xfrm>
          <a:prstGeom prst="rect">
            <a:avLst/>
          </a:prstGeom>
          <a:noFill/>
        </p:spPr>
        <p:txBody>
          <a:bodyPr wrap="square">
            <a:spAutoFit/>
          </a:bodyPr>
          <a:lstStyle/>
          <a:p>
            <a:r>
              <a:rPr lang="en-US" sz="1400" dirty="0"/>
              <a:t>Figure 12. Sagebrush Hillslopes</a:t>
            </a:r>
          </a:p>
          <a:p>
            <a:endParaRPr lang="en-US" dirty="0"/>
          </a:p>
          <a:p>
            <a:r>
              <a:rPr lang="en-US" dirty="0"/>
              <a:t>For Sagebrush, hillslope-scale runoff and sediment yield estimated as mean of all sagebrush patch-scale model runs (n = 6).</a:t>
            </a:r>
          </a:p>
        </p:txBody>
      </p:sp>
      <p:sp>
        <p:nvSpPr>
          <p:cNvPr id="16" name="TextBox 15">
            <a:extLst>
              <a:ext uri="{FF2B5EF4-FFF2-40B4-BE49-F238E27FC236}">
                <a16:creationId xmlns:a16="http://schemas.microsoft.com/office/drawing/2014/main" id="{0EF5E79A-9512-B6E7-6F06-8733600A66ED}"/>
              </a:ext>
            </a:extLst>
          </p:cNvPr>
          <p:cNvSpPr txBox="1"/>
          <p:nvPr/>
        </p:nvSpPr>
        <p:spPr>
          <a:xfrm>
            <a:off x="6540220" y="1142144"/>
            <a:ext cx="5206250" cy="923330"/>
          </a:xfrm>
          <a:prstGeom prst="rect">
            <a:avLst/>
          </a:prstGeom>
          <a:noFill/>
        </p:spPr>
        <p:txBody>
          <a:bodyPr wrap="square" rtlCol="0">
            <a:spAutoFit/>
          </a:bodyPr>
          <a:lstStyle/>
          <a:p>
            <a:r>
              <a:rPr lang="en-US" dirty="0"/>
              <a:t>Using methods from Williams et al. 2022, Woodland hillslope-scale runoff and sediment yield were determined as:</a:t>
            </a:r>
          </a:p>
        </p:txBody>
      </p:sp>
      <p:sp>
        <p:nvSpPr>
          <p:cNvPr id="17" name="TextBox 16">
            <a:extLst>
              <a:ext uri="{FF2B5EF4-FFF2-40B4-BE49-F238E27FC236}">
                <a16:creationId xmlns:a16="http://schemas.microsoft.com/office/drawing/2014/main" id="{3D9C3B5C-DB61-9010-6162-8896E4921EE4}"/>
              </a:ext>
            </a:extLst>
          </p:cNvPr>
          <p:cNvSpPr txBox="1"/>
          <p:nvPr/>
        </p:nvSpPr>
        <p:spPr>
          <a:xfrm>
            <a:off x="6540220" y="5176061"/>
            <a:ext cx="2145926" cy="1569660"/>
          </a:xfrm>
          <a:prstGeom prst="rect">
            <a:avLst/>
          </a:prstGeom>
          <a:noFill/>
        </p:spPr>
        <p:txBody>
          <a:bodyPr wrap="square" rtlCol="0">
            <a:spAutoFit/>
          </a:bodyPr>
          <a:lstStyle/>
          <a:p>
            <a:r>
              <a:rPr lang="en-US" sz="1600" dirty="0"/>
              <a:t>Mean of all patch-scale tree canopy woodland runs (n= 6) x fractional tree canopy cover (woodland area covered by trees, 32%)</a:t>
            </a:r>
          </a:p>
        </p:txBody>
      </p:sp>
      <p:sp>
        <p:nvSpPr>
          <p:cNvPr id="3" name="TextBox 2">
            <a:extLst>
              <a:ext uri="{FF2B5EF4-FFF2-40B4-BE49-F238E27FC236}">
                <a16:creationId xmlns:a16="http://schemas.microsoft.com/office/drawing/2014/main" id="{40F85431-1829-81B6-DD57-9D8BD739C1FD}"/>
              </a:ext>
            </a:extLst>
          </p:cNvPr>
          <p:cNvSpPr txBox="1"/>
          <p:nvPr/>
        </p:nvSpPr>
        <p:spPr>
          <a:xfrm>
            <a:off x="6540220" y="4557738"/>
            <a:ext cx="5206250" cy="523220"/>
          </a:xfrm>
          <a:prstGeom prst="rect">
            <a:avLst/>
          </a:prstGeom>
          <a:noFill/>
        </p:spPr>
        <p:txBody>
          <a:bodyPr wrap="square" rtlCol="0">
            <a:spAutoFit/>
          </a:bodyPr>
          <a:lstStyle/>
          <a:p>
            <a:r>
              <a:rPr lang="en-US" sz="1400" dirty="0"/>
              <a:t>Figure 13 &amp; 14 Woodland Hillslopes – Area weighted based Tree Canopy &amp; </a:t>
            </a:r>
            <a:r>
              <a:rPr lang="en-US" sz="1400" dirty="0" err="1"/>
              <a:t>Intercanopy</a:t>
            </a:r>
            <a:r>
              <a:rPr lang="en-US" sz="1400" dirty="0"/>
              <a:t> Area</a:t>
            </a:r>
          </a:p>
        </p:txBody>
      </p:sp>
    </p:spTree>
    <p:extLst>
      <p:ext uri="{BB962C8B-B14F-4D97-AF65-F5344CB8AC3E}">
        <p14:creationId xmlns:p14="http://schemas.microsoft.com/office/powerpoint/2010/main" val="3823009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7C241-C717-39F7-4AEF-166D7E6DB781}"/>
              </a:ext>
            </a:extLst>
          </p:cNvPr>
          <p:cNvSpPr>
            <a:spLocks noGrp="1"/>
          </p:cNvSpPr>
          <p:nvPr>
            <p:ph type="title"/>
          </p:nvPr>
        </p:nvSpPr>
        <p:spPr>
          <a:xfrm>
            <a:off x="838200" y="459863"/>
            <a:ext cx="10515600" cy="1004594"/>
          </a:xfrm>
        </p:spPr>
        <p:txBody>
          <a:bodyPr>
            <a:normAutofit/>
          </a:bodyPr>
          <a:lstStyle/>
          <a:p>
            <a:pPr algn="ctr"/>
            <a:r>
              <a:rPr lang="en-US" sz="3100">
                <a:solidFill>
                  <a:srgbClr val="FFFFFF"/>
                </a:solidFill>
              </a:rPr>
              <a:t>Results: Woodland Encroachment Impacts on Vegetation Structure and Canopy and Ground Cover</a:t>
            </a:r>
          </a:p>
        </p:txBody>
      </p:sp>
      <p:sp>
        <p:nvSpPr>
          <p:cNvPr id="18" name="Rectangle: Rounded Corners 1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DE21E6-6807-49A3-B936-DE9AB6CFCE74}"/>
              </a:ext>
            </a:extLst>
          </p:cNvPr>
          <p:cNvSpPr>
            <a:spLocks noGrp="1"/>
          </p:cNvSpPr>
          <p:nvPr>
            <p:ph idx="1"/>
          </p:nvPr>
        </p:nvSpPr>
        <p:spPr>
          <a:xfrm>
            <a:off x="5367156" y="1643227"/>
            <a:ext cx="5817943" cy="498510"/>
          </a:xfrm>
        </p:spPr>
        <p:txBody>
          <a:bodyPr vert="horz" lIns="91440" tIns="45720" rIns="91440" bIns="45720" rtlCol="0" anchor="t">
            <a:normAutofit/>
          </a:bodyPr>
          <a:lstStyle/>
          <a:p>
            <a:pPr marL="0" indent="0" defTabSz="685800">
              <a:spcBef>
                <a:spcPts val="750"/>
              </a:spcBef>
              <a:buNone/>
            </a:pPr>
            <a:r>
              <a:rPr lang="en-US" sz="2000" kern="1200" dirty="0">
                <a:solidFill>
                  <a:schemeClr val="tx1"/>
                </a:solidFill>
                <a:latin typeface="+mn-lt"/>
                <a:ea typeface="+mn-ea"/>
                <a:cs typeface="Calibri"/>
              </a:rPr>
              <a:t>Site characterization = hillslope 33 m x 30 me plots</a:t>
            </a:r>
          </a:p>
        </p:txBody>
      </p:sp>
      <p:pic>
        <p:nvPicPr>
          <p:cNvPr id="4" name="Picture 3">
            <a:extLst>
              <a:ext uri="{FF2B5EF4-FFF2-40B4-BE49-F238E27FC236}">
                <a16:creationId xmlns:a16="http://schemas.microsoft.com/office/drawing/2014/main" id="{2C1DF5C7-2781-8CF7-A8CD-353376DDB026}"/>
              </a:ext>
            </a:extLst>
          </p:cNvPr>
          <p:cNvPicPr>
            <a:picLocks noChangeAspect="1"/>
          </p:cNvPicPr>
          <p:nvPr/>
        </p:nvPicPr>
        <p:blipFill>
          <a:blip r:embed="rId2"/>
          <a:stretch>
            <a:fillRect/>
          </a:stretch>
        </p:blipFill>
        <p:spPr>
          <a:xfrm>
            <a:off x="4524884" y="4099367"/>
            <a:ext cx="4380898" cy="2033838"/>
          </a:xfrm>
          <a:prstGeom prst="rect">
            <a:avLst/>
          </a:prstGeom>
          <a:ln>
            <a:solidFill>
              <a:schemeClr val="bg2">
                <a:lumMod val="25000"/>
              </a:schemeClr>
            </a:solidFill>
          </a:ln>
        </p:spPr>
      </p:pic>
      <p:pic>
        <p:nvPicPr>
          <p:cNvPr id="7" name="Picture 6">
            <a:extLst>
              <a:ext uri="{FF2B5EF4-FFF2-40B4-BE49-F238E27FC236}">
                <a16:creationId xmlns:a16="http://schemas.microsoft.com/office/drawing/2014/main" id="{8C878063-0B0A-BFA2-EDCB-633CADB655FB}"/>
              </a:ext>
            </a:extLst>
          </p:cNvPr>
          <p:cNvPicPr>
            <a:picLocks noChangeAspect="1"/>
          </p:cNvPicPr>
          <p:nvPr/>
        </p:nvPicPr>
        <p:blipFill>
          <a:blip r:embed="rId3"/>
          <a:stretch>
            <a:fillRect/>
          </a:stretch>
        </p:blipFill>
        <p:spPr>
          <a:xfrm>
            <a:off x="1000888" y="2304851"/>
            <a:ext cx="2493592" cy="2616786"/>
          </a:xfrm>
          <a:prstGeom prst="rect">
            <a:avLst/>
          </a:prstGeom>
          <a:ln>
            <a:solidFill>
              <a:schemeClr val="bg2">
                <a:lumMod val="25000"/>
              </a:schemeClr>
            </a:solidFill>
          </a:ln>
        </p:spPr>
      </p:pic>
      <p:pic>
        <p:nvPicPr>
          <p:cNvPr id="10" name="Picture 9">
            <a:extLst>
              <a:ext uri="{FF2B5EF4-FFF2-40B4-BE49-F238E27FC236}">
                <a16:creationId xmlns:a16="http://schemas.microsoft.com/office/drawing/2014/main" id="{159D35C7-63A5-C048-8ED6-106693C89A0A}"/>
              </a:ext>
            </a:extLst>
          </p:cNvPr>
          <p:cNvPicPr>
            <a:picLocks noChangeAspect="1"/>
          </p:cNvPicPr>
          <p:nvPr/>
        </p:nvPicPr>
        <p:blipFill>
          <a:blip r:embed="rId4"/>
          <a:stretch>
            <a:fillRect/>
          </a:stretch>
        </p:blipFill>
        <p:spPr>
          <a:xfrm>
            <a:off x="4524883" y="2027834"/>
            <a:ext cx="4380898" cy="2064643"/>
          </a:xfrm>
          <a:prstGeom prst="rect">
            <a:avLst/>
          </a:prstGeom>
          <a:ln>
            <a:solidFill>
              <a:schemeClr val="bg2">
                <a:lumMod val="25000"/>
              </a:schemeClr>
            </a:solidFill>
          </a:ln>
        </p:spPr>
      </p:pic>
      <p:sp>
        <p:nvSpPr>
          <p:cNvPr id="6" name="TextBox 5">
            <a:extLst>
              <a:ext uri="{FF2B5EF4-FFF2-40B4-BE49-F238E27FC236}">
                <a16:creationId xmlns:a16="http://schemas.microsoft.com/office/drawing/2014/main" id="{C617358A-7561-355E-FE56-AAB04940E6E1}"/>
              </a:ext>
            </a:extLst>
          </p:cNvPr>
          <p:cNvSpPr txBox="1"/>
          <p:nvPr/>
        </p:nvSpPr>
        <p:spPr>
          <a:xfrm>
            <a:off x="1000888" y="4656351"/>
            <a:ext cx="2493592" cy="276999"/>
          </a:xfrm>
          <a:prstGeom prst="rect">
            <a:avLst/>
          </a:prstGeom>
          <a:solidFill>
            <a:schemeClr val="bg1">
              <a:alpha val="63000"/>
            </a:schemeClr>
          </a:solidFill>
        </p:spPr>
        <p:txBody>
          <a:bodyPr wrap="square" rtlCol="0">
            <a:spAutoFit/>
          </a:bodyPr>
          <a:lstStyle/>
          <a:p>
            <a:r>
              <a:rPr lang="en-US" sz="1200" dirty="0"/>
              <a:t>Figure 13. Plot L13 – Interspace</a:t>
            </a:r>
          </a:p>
        </p:txBody>
      </p:sp>
      <p:sp>
        <p:nvSpPr>
          <p:cNvPr id="8" name="Content Placeholder 2">
            <a:extLst>
              <a:ext uri="{FF2B5EF4-FFF2-40B4-BE49-F238E27FC236}">
                <a16:creationId xmlns:a16="http://schemas.microsoft.com/office/drawing/2014/main" id="{FDBB62F7-F2E0-0771-5327-170F492947DB}"/>
              </a:ext>
            </a:extLst>
          </p:cNvPr>
          <p:cNvSpPr txBox="1">
            <a:spLocks/>
          </p:cNvSpPr>
          <p:nvPr/>
        </p:nvSpPr>
        <p:spPr>
          <a:xfrm>
            <a:off x="1455905" y="1706986"/>
            <a:ext cx="1579320" cy="61231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1800" dirty="0">
                <a:cs typeface="Calibri"/>
              </a:rPr>
              <a:t>Coarse scale</a:t>
            </a:r>
          </a:p>
          <a:p>
            <a:pPr marL="0" indent="0" algn="ctr" defTabSz="685800">
              <a:spcBef>
                <a:spcPts val="750"/>
              </a:spcBef>
              <a:buNone/>
            </a:pPr>
            <a:r>
              <a:rPr lang="en-US" sz="1800" dirty="0">
                <a:cs typeface="Calibri"/>
              </a:rPr>
              <a:t>2 m x 6 m plots</a:t>
            </a:r>
          </a:p>
        </p:txBody>
      </p:sp>
      <p:sp>
        <p:nvSpPr>
          <p:cNvPr id="9" name="TextBox 8">
            <a:extLst>
              <a:ext uri="{FF2B5EF4-FFF2-40B4-BE49-F238E27FC236}">
                <a16:creationId xmlns:a16="http://schemas.microsoft.com/office/drawing/2014/main" id="{2D262CC5-13C6-9E3E-17E2-5FB731AB45A1}"/>
              </a:ext>
            </a:extLst>
          </p:cNvPr>
          <p:cNvSpPr txBox="1"/>
          <p:nvPr/>
        </p:nvSpPr>
        <p:spPr>
          <a:xfrm>
            <a:off x="8905781" y="2025851"/>
            <a:ext cx="2635372" cy="1477328"/>
          </a:xfrm>
          <a:prstGeom prst="rect">
            <a:avLst/>
          </a:prstGeom>
          <a:solidFill>
            <a:schemeClr val="bg1">
              <a:alpha val="63000"/>
            </a:schemeClr>
          </a:solidFill>
        </p:spPr>
        <p:txBody>
          <a:bodyPr wrap="square" rtlCol="0">
            <a:spAutoFit/>
          </a:bodyPr>
          <a:lstStyle/>
          <a:p>
            <a:pPr defTabSz="685800">
              <a:spcAft>
                <a:spcPts val="600"/>
              </a:spcAft>
            </a:pPr>
            <a:r>
              <a:rPr lang="en-US" sz="1600" kern="1200" dirty="0">
                <a:latin typeface="+mn-lt"/>
                <a:ea typeface="+mn-ea"/>
                <a:cs typeface="+mn-cs"/>
              </a:rPr>
              <a:t>Average Bare ground cover Sagebrush Characterization site</a:t>
            </a:r>
            <a:r>
              <a:rPr lang="en-US" sz="1600" dirty="0"/>
              <a:t>: </a:t>
            </a:r>
            <a:r>
              <a:rPr lang="en-US" sz="1600" kern="1200" dirty="0">
                <a:latin typeface="+mn-lt"/>
                <a:ea typeface="+mn-ea"/>
                <a:cs typeface="+mn-cs"/>
              </a:rPr>
              <a:t>36.1 %</a:t>
            </a:r>
          </a:p>
          <a:p>
            <a:pPr defTabSz="685800">
              <a:spcAft>
                <a:spcPts val="600"/>
              </a:spcAft>
            </a:pPr>
            <a:endParaRPr lang="en-US" sz="1600" kern="1200" dirty="0">
              <a:latin typeface="+mn-lt"/>
              <a:ea typeface="+mn-ea"/>
              <a:cs typeface="+mn-cs"/>
            </a:endParaRPr>
          </a:p>
          <a:p>
            <a:pPr defTabSz="685800">
              <a:spcAft>
                <a:spcPts val="600"/>
              </a:spcAft>
            </a:pPr>
            <a:r>
              <a:rPr lang="en-US" sz="1600" kern="1200" dirty="0">
                <a:latin typeface="+mn-lt"/>
                <a:ea typeface="+mn-ea"/>
                <a:cs typeface="+mn-cs"/>
              </a:rPr>
              <a:t>Average crust cover: 13.8%</a:t>
            </a:r>
            <a:endParaRPr lang="en-US" sz="2000" dirty="0"/>
          </a:p>
        </p:txBody>
      </p:sp>
      <p:sp>
        <p:nvSpPr>
          <p:cNvPr id="12" name="TextBox 11">
            <a:extLst>
              <a:ext uri="{FF2B5EF4-FFF2-40B4-BE49-F238E27FC236}">
                <a16:creationId xmlns:a16="http://schemas.microsoft.com/office/drawing/2014/main" id="{1930705B-1794-6EF4-FB9B-841C3B5009D1}"/>
              </a:ext>
            </a:extLst>
          </p:cNvPr>
          <p:cNvSpPr txBox="1"/>
          <p:nvPr/>
        </p:nvSpPr>
        <p:spPr>
          <a:xfrm>
            <a:off x="4504371" y="5830117"/>
            <a:ext cx="4387600" cy="307777"/>
          </a:xfrm>
          <a:prstGeom prst="rect">
            <a:avLst/>
          </a:prstGeom>
          <a:solidFill>
            <a:schemeClr val="bg1">
              <a:alpha val="63000"/>
            </a:schemeClr>
          </a:solidFill>
        </p:spPr>
        <p:txBody>
          <a:bodyPr wrap="square" rtlCol="0">
            <a:spAutoFit/>
          </a:bodyPr>
          <a:lstStyle/>
          <a:p>
            <a:pPr defTabSz="685800">
              <a:spcAft>
                <a:spcPts val="600"/>
              </a:spcAft>
            </a:pPr>
            <a:r>
              <a:rPr lang="en-US" sz="1400" kern="1200" dirty="0">
                <a:latin typeface="+mn-lt"/>
                <a:ea typeface="+mn-ea"/>
                <a:cs typeface="+mn-cs"/>
              </a:rPr>
              <a:t>Figure 17. </a:t>
            </a:r>
            <a:r>
              <a:rPr lang="en-US" sz="1400" dirty="0"/>
              <a:t>W</a:t>
            </a:r>
            <a:r>
              <a:rPr lang="en-US" sz="1400" kern="1200" dirty="0">
                <a:latin typeface="+mn-lt"/>
                <a:ea typeface="+mn-ea"/>
                <a:cs typeface="+mn-cs"/>
              </a:rPr>
              <a:t>oodland Characterization site</a:t>
            </a:r>
            <a:endParaRPr lang="en-US" dirty="0"/>
          </a:p>
        </p:txBody>
      </p:sp>
      <p:sp>
        <p:nvSpPr>
          <p:cNvPr id="17" name="TextBox 16">
            <a:extLst>
              <a:ext uri="{FF2B5EF4-FFF2-40B4-BE49-F238E27FC236}">
                <a16:creationId xmlns:a16="http://schemas.microsoft.com/office/drawing/2014/main" id="{3595F1C7-A39D-2EB6-700F-29580D8CEF9F}"/>
              </a:ext>
            </a:extLst>
          </p:cNvPr>
          <p:cNvSpPr txBox="1"/>
          <p:nvPr/>
        </p:nvSpPr>
        <p:spPr>
          <a:xfrm>
            <a:off x="4513875" y="3775101"/>
            <a:ext cx="3721852" cy="307777"/>
          </a:xfrm>
          <a:prstGeom prst="rect">
            <a:avLst/>
          </a:prstGeom>
          <a:solidFill>
            <a:schemeClr val="bg1">
              <a:alpha val="63000"/>
            </a:schemeClr>
          </a:solidFill>
        </p:spPr>
        <p:txBody>
          <a:bodyPr wrap="square" rtlCol="0">
            <a:spAutoFit/>
          </a:bodyPr>
          <a:lstStyle/>
          <a:p>
            <a:pPr defTabSz="685800">
              <a:spcAft>
                <a:spcPts val="600"/>
              </a:spcAft>
            </a:pPr>
            <a:r>
              <a:rPr lang="en-US" sz="1400" kern="1200" dirty="0">
                <a:latin typeface="+mn-lt"/>
                <a:ea typeface="+mn-ea"/>
                <a:cs typeface="+mn-cs"/>
              </a:rPr>
              <a:t>Figure 16. Sagebrush Characterization site</a:t>
            </a:r>
            <a:endParaRPr lang="en-US" dirty="0"/>
          </a:p>
        </p:txBody>
      </p:sp>
      <p:sp>
        <p:nvSpPr>
          <p:cNvPr id="19" name="TextBox 18">
            <a:extLst>
              <a:ext uri="{FF2B5EF4-FFF2-40B4-BE49-F238E27FC236}">
                <a16:creationId xmlns:a16="http://schemas.microsoft.com/office/drawing/2014/main" id="{84FCB194-0837-5323-6930-27B87E5FA64A}"/>
              </a:ext>
            </a:extLst>
          </p:cNvPr>
          <p:cNvSpPr txBox="1"/>
          <p:nvPr/>
        </p:nvSpPr>
        <p:spPr>
          <a:xfrm>
            <a:off x="8910952" y="4092477"/>
            <a:ext cx="2635372" cy="1154162"/>
          </a:xfrm>
          <a:prstGeom prst="rect">
            <a:avLst/>
          </a:prstGeom>
          <a:solidFill>
            <a:schemeClr val="bg1">
              <a:alpha val="63000"/>
            </a:schemeClr>
          </a:solidFill>
        </p:spPr>
        <p:txBody>
          <a:bodyPr wrap="square" rtlCol="0">
            <a:spAutoFit/>
          </a:bodyPr>
          <a:lstStyle/>
          <a:p>
            <a:pPr defTabSz="685800">
              <a:spcAft>
                <a:spcPts val="600"/>
              </a:spcAft>
            </a:pPr>
            <a:r>
              <a:rPr lang="en-US" sz="1600" kern="1200" dirty="0">
                <a:latin typeface="+mn-lt"/>
                <a:ea typeface="+mn-ea"/>
                <a:cs typeface="+mn-cs"/>
              </a:rPr>
              <a:t>Average Bare ground cover in woodland for site characterization plots: 36.5 %</a:t>
            </a:r>
          </a:p>
          <a:p>
            <a:pPr defTabSz="685800">
              <a:spcAft>
                <a:spcPts val="600"/>
              </a:spcAft>
            </a:pPr>
            <a:r>
              <a:rPr lang="en-US" sz="1600" kern="1200" dirty="0">
                <a:latin typeface="+mn-lt"/>
                <a:ea typeface="+mn-ea"/>
                <a:cs typeface="+mn-cs"/>
              </a:rPr>
              <a:t>Average crust cover: 22.8%</a:t>
            </a:r>
            <a:endParaRPr lang="en-US" sz="2000" dirty="0"/>
          </a:p>
        </p:txBody>
      </p:sp>
      <p:sp>
        <p:nvSpPr>
          <p:cNvPr id="20" name="Content Placeholder 2">
            <a:extLst>
              <a:ext uri="{FF2B5EF4-FFF2-40B4-BE49-F238E27FC236}">
                <a16:creationId xmlns:a16="http://schemas.microsoft.com/office/drawing/2014/main" id="{05EB0ABD-68E2-8080-D526-0DC3D3172DE1}"/>
              </a:ext>
            </a:extLst>
          </p:cNvPr>
          <p:cNvSpPr txBox="1">
            <a:spLocks/>
          </p:cNvSpPr>
          <p:nvPr/>
        </p:nvSpPr>
        <p:spPr>
          <a:xfrm>
            <a:off x="1000888" y="5069148"/>
            <a:ext cx="2493592" cy="4017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err="1"/>
              <a:t>Bareground</a:t>
            </a:r>
            <a:r>
              <a:rPr lang="en-US" sz="1600" dirty="0"/>
              <a:t> cover: 33.3%</a:t>
            </a:r>
          </a:p>
          <a:p>
            <a:pPr marL="0" indent="0">
              <a:buNone/>
            </a:pPr>
            <a:r>
              <a:rPr lang="en-US" sz="1600" dirty="0"/>
              <a:t>Crust cover: 59.4%</a:t>
            </a:r>
          </a:p>
        </p:txBody>
      </p:sp>
    </p:spTree>
    <p:extLst>
      <p:ext uri="{BB962C8B-B14F-4D97-AF65-F5344CB8AC3E}">
        <p14:creationId xmlns:p14="http://schemas.microsoft.com/office/powerpoint/2010/main" val="1156062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838200" y="459863"/>
            <a:ext cx="10515600" cy="1004594"/>
          </a:xfrm>
        </p:spPr>
        <p:txBody>
          <a:bodyPr>
            <a:normAutofit/>
          </a:bodyPr>
          <a:lstStyle/>
          <a:p>
            <a:pPr algn="ctr"/>
            <a:r>
              <a:rPr lang="en-US" sz="3100">
                <a:solidFill>
                  <a:srgbClr val="FFFFFF"/>
                </a:solidFill>
              </a:rPr>
              <a:t>Results: Woodland Encroachment Impacts on Vegetation Structure and Canopy and Ground Cover</a:t>
            </a:r>
          </a:p>
        </p:txBody>
      </p:sp>
      <p:sp>
        <p:nvSpPr>
          <p:cNvPr id="16" name="Rectangle: Rounded Corners 1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Chart, box and whisker chart&#10;&#10;Description automatically generated">
            <a:extLst>
              <a:ext uri="{FF2B5EF4-FFF2-40B4-BE49-F238E27FC236}">
                <a16:creationId xmlns:a16="http://schemas.microsoft.com/office/drawing/2014/main" id="{83830725-0209-161D-C5CA-4FAE26B57CC6}"/>
              </a:ext>
            </a:extLst>
          </p:cNvPr>
          <p:cNvPicPr>
            <a:picLocks noChangeAspect="1"/>
          </p:cNvPicPr>
          <p:nvPr/>
        </p:nvPicPr>
        <p:blipFill>
          <a:blip r:embed="rId2"/>
          <a:stretch>
            <a:fillRect/>
          </a:stretch>
        </p:blipFill>
        <p:spPr>
          <a:xfrm>
            <a:off x="838200" y="2744855"/>
            <a:ext cx="3393798" cy="2453801"/>
          </a:xfrm>
          <a:prstGeom prst="rect">
            <a:avLst/>
          </a:prstGeom>
        </p:spPr>
      </p:pic>
      <p:pic>
        <p:nvPicPr>
          <p:cNvPr id="4" name="Picture 4" descr="Chart&#10;&#10;Description automatically generated">
            <a:extLst>
              <a:ext uri="{FF2B5EF4-FFF2-40B4-BE49-F238E27FC236}">
                <a16:creationId xmlns:a16="http://schemas.microsoft.com/office/drawing/2014/main" id="{B773C28D-287D-368D-83EC-2A5A00122FF3}"/>
              </a:ext>
            </a:extLst>
          </p:cNvPr>
          <p:cNvPicPr>
            <a:picLocks noChangeAspect="1"/>
          </p:cNvPicPr>
          <p:nvPr/>
        </p:nvPicPr>
        <p:blipFill>
          <a:blip r:embed="rId3"/>
          <a:stretch>
            <a:fillRect/>
          </a:stretch>
        </p:blipFill>
        <p:spPr>
          <a:xfrm>
            <a:off x="7837981" y="2791434"/>
            <a:ext cx="3511839" cy="2405704"/>
          </a:xfrm>
          <a:prstGeom prst="rect">
            <a:avLst/>
          </a:prstGeom>
        </p:spPr>
      </p:pic>
      <p:sp>
        <p:nvSpPr>
          <p:cNvPr id="5" name="TextBox 4">
            <a:extLst>
              <a:ext uri="{FF2B5EF4-FFF2-40B4-BE49-F238E27FC236}">
                <a16:creationId xmlns:a16="http://schemas.microsoft.com/office/drawing/2014/main" id="{89BE7418-1824-3A58-0BB7-CEC90837CFEC}"/>
              </a:ext>
            </a:extLst>
          </p:cNvPr>
          <p:cNvSpPr txBox="1"/>
          <p:nvPr/>
        </p:nvSpPr>
        <p:spPr>
          <a:xfrm>
            <a:off x="1772742" y="2743807"/>
            <a:ext cx="1885283" cy="279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95528">
              <a:spcAft>
                <a:spcPts val="600"/>
              </a:spcAft>
            </a:pPr>
            <a:r>
              <a:rPr lang="en-US" sz="1218" b="1" kern="1200">
                <a:solidFill>
                  <a:schemeClr val="tx1"/>
                </a:solidFill>
                <a:latin typeface="+mn-lt"/>
                <a:ea typeface="+mn-ea"/>
                <a:cs typeface="Calibri"/>
              </a:rPr>
              <a:t>Site Characterization Plot</a:t>
            </a:r>
            <a:endParaRPr lang="en-US" sz="1400" b="1"/>
          </a:p>
        </p:txBody>
      </p:sp>
      <p:sp>
        <p:nvSpPr>
          <p:cNvPr id="6" name="TextBox 5">
            <a:extLst>
              <a:ext uri="{FF2B5EF4-FFF2-40B4-BE49-F238E27FC236}">
                <a16:creationId xmlns:a16="http://schemas.microsoft.com/office/drawing/2014/main" id="{B940ECB5-20A4-3EA3-71A7-049B6299B7C2}"/>
              </a:ext>
            </a:extLst>
          </p:cNvPr>
          <p:cNvSpPr txBox="1"/>
          <p:nvPr/>
        </p:nvSpPr>
        <p:spPr>
          <a:xfrm>
            <a:off x="9468517" y="2833922"/>
            <a:ext cx="1885283" cy="279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95528">
              <a:spcAft>
                <a:spcPts val="600"/>
              </a:spcAft>
            </a:pPr>
            <a:r>
              <a:rPr lang="en-US" sz="1218" b="1" kern="1200">
                <a:solidFill>
                  <a:schemeClr val="tx1"/>
                </a:solidFill>
                <a:latin typeface="+mn-lt"/>
                <a:ea typeface="+mn-ea"/>
                <a:cs typeface="Calibri"/>
              </a:rPr>
              <a:t>Coarse Scale</a:t>
            </a:r>
            <a:endParaRPr lang="en-US" sz="1400" b="1"/>
          </a:p>
        </p:txBody>
      </p:sp>
      <p:pic>
        <p:nvPicPr>
          <p:cNvPr id="7" name="Picture 7" descr="Chart, box and whisker chart&#10;&#10;Description automatically generated">
            <a:extLst>
              <a:ext uri="{FF2B5EF4-FFF2-40B4-BE49-F238E27FC236}">
                <a16:creationId xmlns:a16="http://schemas.microsoft.com/office/drawing/2014/main" id="{EDABEC2E-6F86-A292-7F3C-710FB473051C}"/>
              </a:ext>
            </a:extLst>
          </p:cNvPr>
          <p:cNvPicPr>
            <a:picLocks noChangeAspect="1"/>
          </p:cNvPicPr>
          <p:nvPr/>
        </p:nvPicPr>
        <p:blipFill>
          <a:blip r:embed="rId4"/>
          <a:stretch>
            <a:fillRect/>
          </a:stretch>
        </p:blipFill>
        <p:spPr>
          <a:xfrm>
            <a:off x="4232068" y="2767201"/>
            <a:ext cx="3545101" cy="2442151"/>
          </a:xfrm>
          <a:prstGeom prst="rect">
            <a:avLst/>
          </a:prstGeom>
        </p:spPr>
      </p:pic>
      <p:sp>
        <p:nvSpPr>
          <p:cNvPr id="8" name="TextBox 7">
            <a:extLst>
              <a:ext uri="{FF2B5EF4-FFF2-40B4-BE49-F238E27FC236}">
                <a16:creationId xmlns:a16="http://schemas.microsoft.com/office/drawing/2014/main" id="{3067BC2A-1A2B-3638-697F-3611DDB637CB}"/>
              </a:ext>
            </a:extLst>
          </p:cNvPr>
          <p:cNvSpPr txBox="1"/>
          <p:nvPr/>
        </p:nvSpPr>
        <p:spPr>
          <a:xfrm>
            <a:off x="5206103" y="2743807"/>
            <a:ext cx="1885283" cy="279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95528">
              <a:spcAft>
                <a:spcPts val="600"/>
              </a:spcAft>
            </a:pPr>
            <a:r>
              <a:rPr lang="en-US" sz="1218" b="1" kern="1200">
                <a:solidFill>
                  <a:schemeClr val="tx1"/>
                </a:solidFill>
                <a:latin typeface="+mn-lt"/>
                <a:ea typeface="+mn-ea"/>
                <a:cs typeface="Calibri"/>
              </a:rPr>
              <a:t>Site Characterization Plot</a:t>
            </a:r>
            <a:endParaRPr lang="en-US" sz="1400" b="1"/>
          </a:p>
        </p:txBody>
      </p:sp>
      <p:sp>
        <p:nvSpPr>
          <p:cNvPr id="9" name="TextBox 8">
            <a:extLst>
              <a:ext uri="{FF2B5EF4-FFF2-40B4-BE49-F238E27FC236}">
                <a16:creationId xmlns:a16="http://schemas.microsoft.com/office/drawing/2014/main" id="{1CC8FBA1-FF91-2782-3974-B03F5960C006}"/>
              </a:ext>
            </a:extLst>
          </p:cNvPr>
          <p:cNvSpPr txBox="1"/>
          <p:nvPr/>
        </p:nvSpPr>
        <p:spPr>
          <a:xfrm>
            <a:off x="838200" y="1889674"/>
            <a:ext cx="10981920" cy="400110"/>
          </a:xfrm>
          <a:prstGeom prst="rect">
            <a:avLst/>
          </a:prstGeom>
          <a:noFill/>
        </p:spPr>
        <p:txBody>
          <a:bodyPr wrap="square" lIns="91440" tIns="45720" rIns="91440" bIns="45720" rtlCol="0" anchor="t">
            <a:spAutoFit/>
          </a:bodyPr>
          <a:lstStyle/>
          <a:p>
            <a:pPr algn="l" rtl="0" fontAlgn="base"/>
            <a:r>
              <a:rPr lang="en-US" sz="2000" b="0" i="0" dirty="0">
                <a:solidFill>
                  <a:srgbClr val="000000"/>
                </a:solidFill>
                <a:effectLst/>
                <a:latin typeface="Tahoma"/>
                <a:ea typeface="Tahoma"/>
                <a:cs typeface="Tahoma"/>
              </a:rPr>
              <a:t>Woodland encroachment negatively impacts cover and increases bare ground </a:t>
            </a:r>
          </a:p>
        </p:txBody>
      </p:sp>
      <p:sp>
        <p:nvSpPr>
          <p:cNvPr id="10" name="TextBox 9">
            <a:extLst>
              <a:ext uri="{FF2B5EF4-FFF2-40B4-BE49-F238E27FC236}">
                <a16:creationId xmlns:a16="http://schemas.microsoft.com/office/drawing/2014/main" id="{CD02A114-A461-D389-8AFB-700EEC66DE11}"/>
              </a:ext>
            </a:extLst>
          </p:cNvPr>
          <p:cNvSpPr txBox="1"/>
          <p:nvPr/>
        </p:nvSpPr>
        <p:spPr>
          <a:xfrm>
            <a:off x="838200" y="5223505"/>
            <a:ext cx="2114139" cy="307777"/>
          </a:xfrm>
          <a:prstGeom prst="rect">
            <a:avLst/>
          </a:prstGeom>
          <a:solidFill>
            <a:schemeClr val="bg1">
              <a:alpha val="63000"/>
            </a:schemeClr>
          </a:solidFill>
        </p:spPr>
        <p:txBody>
          <a:bodyPr wrap="square" rtlCol="0">
            <a:spAutoFit/>
          </a:bodyPr>
          <a:lstStyle/>
          <a:p>
            <a:r>
              <a:rPr lang="en-US" sz="1400" dirty="0"/>
              <a:t>Graph 1. Basal Cover</a:t>
            </a:r>
          </a:p>
        </p:txBody>
      </p:sp>
      <p:sp>
        <p:nvSpPr>
          <p:cNvPr id="11" name="TextBox 10">
            <a:extLst>
              <a:ext uri="{FF2B5EF4-FFF2-40B4-BE49-F238E27FC236}">
                <a16:creationId xmlns:a16="http://schemas.microsoft.com/office/drawing/2014/main" id="{8C92A91E-C915-3C6F-5C98-FFF79E97D8CB}"/>
              </a:ext>
            </a:extLst>
          </p:cNvPr>
          <p:cNvSpPr txBox="1"/>
          <p:nvPr/>
        </p:nvSpPr>
        <p:spPr>
          <a:xfrm>
            <a:off x="4228088" y="5187178"/>
            <a:ext cx="3545101" cy="307777"/>
          </a:xfrm>
          <a:prstGeom prst="rect">
            <a:avLst/>
          </a:prstGeom>
          <a:solidFill>
            <a:schemeClr val="bg1">
              <a:alpha val="63000"/>
            </a:schemeClr>
          </a:solidFill>
        </p:spPr>
        <p:txBody>
          <a:bodyPr wrap="square" rtlCol="0">
            <a:spAutoFit/>
          </a:bodyPr>
          <a:lstStyle/>
          <a:p>
            <a:r>
              <a:rPr lang="en-US" sz="1400" dirty="0"/>
              <a:t>Graph 2. Crust and bare ground cover</a:t>
            </a:r>
          </a:p>
        </p:txBody>
      </p:sp>
      <p:sp>
        <p:nvSpPr>
          <p:cNvPr id="12" name="TextBox 11">
            <a:extLst>
              <a:ext uri="{FF2B5EF4-FFF2-40B4-BE49-F238E27FC236}">
                <a16:creationId xmlns:a16="http://schemas.microsoft.com/office/drawing/2014/main" id="{B1E30D87-BBF9-4759-AD8D-53316DC7539A}"/>
              </a:ext>
            </a:extLst>
          </p:cNvPr>
          <p:cNvSpPr txBox="1"/>
          <p:nvPr/>
        </p:nvSpPr>
        <p:spPr>
          <a:xfrm>
            <a:off x="7837981" y="5227782"/>
            <a:ext cx="3511839" cy="523220"/>
          </a:xfrm>
          <a:prstGeom prst="rect">
            <a:avLst/>
          </a:prstGeom>
          <a:solidFill>
            <a:schemeClr val="bg1">
              <a:alpha val="63000"/>
            </a:schemeClr>
          </a:solidFill>
        </p:spPr>
        <p:txBody>
          <a:bodyPr wrap="square" rtlCol="0">
            <a:spAutoFit/>
          </a:bodyPr>
          <a:lstStyle/>
          <a:p>
            <a:r>
              <a:rPr lang="en-US" sz="1400" dirty="0"/>
              <a:t>Graph 3. Ground Bare soil crust on course scale</a:t>
            </a:r>
          </a:p>
        </p:txBody>
      </p:sp>
    </p:spTree>
    <p:extLst>
      <p:ext uri="{BB962C8B-B14F-4D97-AF65-F5344CB8AC3E}">
        <p14:creationId xmlns:p14="http://schemas.microsoft.com/office/powerpoint/2010/main" val="843285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C2AC11E-3162-4990-A36E-92B07ECF1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9073D962-D3D2-4A72-8593-65C213CB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4" y="633619"/>
            <a:ext cx="4520912"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04C782-C8DC-3CCB-9C35-CE26027AC9C4}"/>
              </a:ext>
            </a:extLst>
          </p:cNvPr>
          <p:cNvSpPr>
            <a:spLocks noGrp="1"/>
          </p:cNvSpPr>
          <p:nvPr>
            <p:ph type="title"/>
          </p:nvPr>
        </p:nvSpPr>
        <p:spPr>
          <a:xfrm>
            <a:off x="838200" y="978408"/>
            <a:ext cx="3721608" cy="1106424"/>
          </a:xfrm>
        </p:spPr>
        <p:txBody>
          <a:bodyPr vert="horz" lIns="91440" tIns="45720" rIns="91440" bIns="45720" rtlCol="0" anchor="ctr">
            <a:normAutofit/>
          </a:bodyPr>
          <a:lstStyle/>
          <a:p>
            <a:r>
              <a:rPr lang="en-US" sz="2200" dirty="0"/>
              <a:t>Results: Woodland Encroachment Impacts on Runoff and Sediment Yield</a:t>
            </a:r>
          </a:p>
          <a:p>
            <a:endParaRPr lang="en-US" sz="2200" dirty="0"/>
          </a:p>
        </p:txBody>
      </p:sp>
      <p:sp>
        <p:nvSpPr>
          <p:cNvPr id="28" name="Rectangle 27">
            <a:extLst>
              <a:ext uri="{FF2B5EF4-FFF2-40B4-BE49-F238E27FC236}">
                <a16:creationId xmlns:a16="http://schemas.microsoft.com/office/drawing/2014/main" id="{2387511B-F6E1-4929-AC90-94FB8B6B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A58F78C-27AB-465F-AA33-15E08AF2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3683187"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89E816-341A-01FD-AAC0-8DA4000FC311}"/>
              </a:ext>
            </a:extLst>
          </p:cNvPr>
          <p:cNvSpPr txBox="1"/>
          <p:nvPr/>
        </p:nvSpPr>
        <p:spPr>
          <a:xfrm>
            <a:off x="838200" y="2368296"/>
            <a:ext cx="3721608" cy="350215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marL="57150">
              <a:lnSpc>
                <a:spcPct val="90000"/>
              </a:lnSpc>
              <a:spcAft>
                <a:spcPts val="600"/>
              </a:spcAft>
            </a:pPr>
            <a:r>
              <a:rPr lang="en-US" sz="2000" dirty="0"/>
              <a:t>Runoff </a:t>
            </a:r>
          </a:p>
          <a:p>
            <a:pPr marL="57150">
              <a:lnSpc>
                <a:spcPct val="90000"/>
              </a:lnSpc>
              <a:spcAft>
                <a:spcPts val="600"/>
              </a:spcAft>
            </a:pPr>
            <a:r>
              <a:rPr lang="en-US" sz="2000" dirty="0"/>
              <a:t>(Graph 4 &amp; 5)</a:t>
            </a:r>
          </a:p>
          <a:p>
            <a:pPr marL="742950" lvl="1" indent="-228600">
              <a:lnSpc>
                <a:spcPct val="90000"/>
              </a:lnSpc>
              <a:spcAft>
                <a:spcPts val="600"/>
              </a:spcAft>
              <a:buFont typeface="Arial" panose="020B0604020202020204" pitchFamily="34" charset="0"/>
              <a:buChar char="•"/>
            </a:pPr>
            <a:r>
              <a:rPr lang="en-US" sz="2000" dirty="0"/>
              <a:t>little difference between sagebrush and woodland</a:t>
            </a:r>
          </a:p>
          <a:p>
            <a:pPr marL="742950" lvl="1" indent="-228600">
              <a:lnSpc>
                <a:spcPct val="90000"/>
              </a:lnSpc>
              <a:spcAft>
                <a:spcPts val="600"/>
              </a:spcAft>
              <a:buFont typeface="Arial" panose="020B0604020202020204" pitchFamily="34" charset="0"/>
              <a:buChar char="•"/>
            </a:pPr>
            <a:r>
              <a:rPr lang="en-US" sz="2000" dirty="0"/>
              <a:t>weighted – tree microsites are stable</a:t>
            </a:r>
          </a:p>
          <a:p>
            <a:pPr marL="57150">
              <a:lnSpc>
                <a:spcPct val="90000"/>
              </a:lnSpc>
              <a:spcAft>
                <a:spcPts val="600"/>
              </a:spcAft>
            </a:pPr>
            <a:r>
              <a:rPr lang="en-US" sz="2000" dirty="0"/>
              <a:t>Sediment Yield </a:t>
            </a:r>
          </a:p>
          <a:p>
            <a:pPr marL="57150">
              <a:lnSpc>
                <a:spcPct val="90000"/>
              </a:lnSpc>
              <a:spcAft>
                <a:spcPts val="600"/>
              </a:spcAft>
            </a:pPr>
            <a:r>
              <a:rPr lang="en-US" sz="2000" dirty="0"/>
              <a:t>(Graph 6 &amp; 7)</a:t>
            </a:r>
          </a:p>
          <a:p>
            <a:pPr marL="742950" lvl="1" indent="-228600">
              <a:lnSpc>
                <a:spcPct val="90000"/>
              </a:lnSpc>
              <a:spcAft>
                <a:spcPts val="600"/>
              </a:spcAft>
              <a:buFont typeface="Arial" panose="020B0604020202020204" pitchFamily="34" charset="0"/>
              <a:buChar char="•"/>
            </a:pPr>
            <a:r>
              <a:rPr lang="en-US" sz="2000" dirty="0"/>
              <a:t>noticeable difference especially in inter-canopy areas. </a:t>
            </a:r>
          </a:p>
        </p:txBody>
      </p:sp>
      <p:graphicFrame>
        <p:nvGraphicFramePr>
          <p:cNvPr id="3" name="Chart 2" descr="Chart type: Clustered Column. 'Runoff_25Yr_mm'&#10;&#10;Description automatically generated">
            <a:extLst>
              <a:ext uri="{FF2B5EF4-FFF2-40B4-BE49-F238E27FC236}">
                <a16:creationId xmlns:a16="http://schemas.microsoft.com/office/drawing/2014/main" id="{84FC5FB5-336A-00FA-32D1-E379F17463E4}"/>
              </a:ext>
            </a:extLst>
          </p:cNvPr>
          <p:cNvGraphicFramePr>
            <a:graphicFrameLocks noChangeAspect="1"/>
          </p:cNvGraphicFramePr>
          <p:nvPr>
            <p:extLst>
              <p:ext uri="{D42A27DB-BD31-4B8C-83A1-F6EECF244321}">
                <p14:modId xmlns:p14="http://schemas.microsoft.com/office/powerpoint/2010/main" val="3887459760"/>
              </p:ext>
            </p:extLst>
          </p:nvPr>
        </p:nvGraphicFramePr>
        <p:xfrm>
          <a:off x="4916627" y="433572"/>
          <a:ext cx="3657600" cy="2514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descr="Chart type: Clustered Column. 'Runoff_25Yr_mm'&#10;&#10;Description automatically generated">
            <a:extLst>
              <a:ext uri="{FF2B5EF4-FFF2-40B4-BE49-F238E27FC236}">
                <a16:creationId xmlns:a16="http://schemas.microsoft.com/office/drawing/2014/main" id="{C7F3DEA3-FBC4-468F-A284-9F04351468D7}"/>
              </a:ext>
              <a:ext uri="{147F2762-F138-4A5C-976F-8EAC2B608ADB}">
                <a16:predDERef xmlns:a16="http://schemas.microsoft.com/office/drawing/2014/main" pred="{84FC5FB5-336A-00FA-32D1-E379F17463E4}"/>
              </a:ext>
            </a:extLst>
          </p:cNvPr>
          <p:cNvGraphicFramePr>
            <a:graphicFrameLocks/>
          </p:cNvGraphicFramePr>
          <p:nvPr>
            <p:extLst>
              <p:ext uri="{D42A27DB-BD31-4B8C-83A1-F6EECF244321}">
                <p14:modId xmlns:p14="http://schemas.microsoft.com/office/powerpoint/2010/main" val="270602"/>
              </p:ext>
            </p:extLst>
          </p:nvPr>
        </p:nvGraphicFramePr>
        <p:xfrm>
          <a:off x="4930486" y="3614944"/>
          <a:ext cx="3657600"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descr="Chart type: Clustered Column. 'Runoff_25Yr_mm'&#10;&#10;Description automatically generated">
            <a:extLst>
              <a:ext uri="{FF2B5EF4-FFF2-40B4-BE49-F238E27FC236}">
                <a16:creationId xmlns:a16="http://schemas.microsoft.com/office/drawing/2014/main" id="{011A95FA-FD5B-4529-A67F-5AAD51B17851}"/>
              </a:ext>
              <a:ext uri="{147F2762-F138-4A5C-976F-8EAC2B608ADB}">
                <a16:predDERef xmlns:a16="http://schemas.microsoft.com/office/drawing/2014/main" pred="{CFA94C7C-63E2-41E3-91A2-51D4DA680924}"/>
              </a:ext>
            </a:extLst>
          </p:cNvPr>
          <p:cNvGraphicFramePr>
            <a:graphicFrameLocks/>
          </p:cNvGraphicFramePr>
          <p:nvPr>
            <p:extLst>
              <p:ext uri="{D42A27DB-BD31-4B8C-83A1-F6EECF244321}">
                <p14:modId xmlns:p14="http://schemas.microsoft.com/office/powerpoint/2010/main" val="373301448"/>
              </p:ext>
            </p:extLst>
          </p:nvPr>
        </p:nvGraphicFramePr>
        <p:xfrm>
          <a:off x="8468218" y="431752"/>
          <a:ext cx="3657600" cy="2514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descr="Chart type: Clustered Column. 'Runoff_25Yr_mm'&#10;&#10;Description automatically generated">
            <a:extLst>
              <a:ext uri="{FF2B5EF4-FFF2-40B4-BE49-F238E27FC236}">
                <a16:creationId xmlns:a16="http://schemas.microsoft.com/office/drawing/2014/main" id="{E3B03048-9917-4A21-A572-10D680F0F73E}"/>
              </a:ext>
              <a:ext uri="{147F2762-F138-4A5C-976F-8EAC2B608ADB}">
                <a16:predDERef xmlns:a16="http://schemas.microsoft.com/office/drawing/2014/main" pred="{011A95FA-FD5B-4529-A67F-5AAD51B17851}"/>
              </a:ext>
            </a:extLst>
          </p:cNvPr>
          <p:cNvGraphicFramePr>
            <a:graphicFrameLocks/>
          </p:cNvGraphicFramePr>
          <p:nvPr>
            <p:extLst>
              <p:ext uri="{D42A27DB-BD31-4B8C-83A1-F6EECF244321}">
                <p14:modId xmlns:p14="http://schemas.microsoft.com/office/powerpoint/2010/main" val="2256871387"/>
              </p:ext>
            </p:extLst>
          </p:nvPr>
        </p:nvGraphicFramePr>
        <p:xfrm>
          <a:off x="8468218" y="3614945"/>
          <a:ext cx="3657600" cy="251460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6C02026C-5B95-132F-7805-9D9B9615BF75}"/>
              </a:ext>
            </a:extLst>
          </p:cNvPr>
          <p:cNvSpPr txBox="1"/>
          <p:nvPr/>
        </p:nvSpPr>
        <p:spPr>
          <a:xfrm>
            <a:off x="5096588" y="2854885"/>
            <a:ext cx="3473891" cy="521207"/>
          </a:xfrm>
          <a:prstGeom prst="rect">
            <a:avLst/>
          </a:prstGeom>
          <a:solidFill>
            <a:schemeClr val="bg1">
              <a:alpha val="63000"/>
            </a:schemeClr>
          </a:solidFill>
        </p:spPr>
        <p:txBody>
          <a:bodyPr wrap="square" rtlCol="0">
            <a:spAutoFit/>
          </a:bodyPr>
          <a:lstStyle/>
          <a:p>
            <a:r>
              <a:rPr lang="en-US" sz="1400" dirty="0"/>
              <a:t>Graph 4. Runoff RHEM Results for 25-year return interval</a:t>
            </a:r>
          </a:p>
        </p:txBody>
      </p:sp>
      <p:sp>
        <p:nvSpPr>
          <p:cNvPr id="5" name="TextBox 4">
            <a:extLst>
              <a:ext uri="{FF2B5EF4-FFF2-40B4-BE49-F238E27FC236}">
                <a16:creationId xmlns:a16="http://schemas.microsoft.com/office/drawing/2014/main" id="{A83E23D0-6C50-0647-33F0-8B19345D26BD}"/>
              </a:ext>
            </a:extLst>
          </p:cNvPr>
          <p:cNvSpPr txBox="1"/>
          <p:nvPr/>
        </p:nvSpPr>
        <p:spPr>
          <a:xfrm>
            <a:off x="8570479" y="2833075"/>
            <a:ext cx="3453078" cy="523220"/>
          </a:xfrm>
          <a:prstGeom prst="rect">
            <a:avLst/>
          </a:prstGeom>
          <a:solidFill>
            <a:schemeClr val="bg1">
              <a:alpha val="63000"/>
            </a:schemeClr>
          </a:solidFill>
        </p:spPr>
        <p:txBody>
          <a:bodyPr wrap="square" rtlCol="0">
            <a:spAutoFit/>
          </a:bodyPr>
          <a:lstStyle/>
          <a:p>
            <a:r>
              <a:rPr lang="en-US" sz="1400" dirty="0"/>
              <a:t>Graph 5. Runoff RHEM Results for 100-year return interval</a:t>
            </a:r>
          </a:p>
        </p:txBody>
      </p:sp>
      <p:sp>
        <p:nvSpPr>
          <p:cNvPr id="9" name="TextBox 8">
            <a:extLst>
              <a:ext uri="{FF2B5EF4-FFF2-40B4-BE49-F238E27FC236}">
                <a16:creationId xmlns:a16="http://schemas.microsoft.com/office/drawing/2014/main" id="{CB5C1E9C-1687-E43A-671B-E1D47860D241}"/>
              </a:ext>
            </a:extLst>
          </p:cNvPr>
          <p:cNvSpPr txBox="1"/>
          <p:nvPr/>
        </p:nvSpPr>
        <p:spPr>
          <a:xfrm>
            <a:off x="5096589" y="6162818"/>
            <a:ext cx="3502752" cy="523220"/>
          </a:xfrm>
          <a:prstGeom prst="rect">
            <a:avLst/>
          </a:prstGeom>
          <a:solidFill>
            <a:schemeClr val="bg1">
              <a:alpha val="63000"/>
            </a:schemeClr>
          </a:solidFill>
        </p:spPr>
        <p:txBody>
          <a:bodyPr wrap="square" rtlCol="0">
            <a:spAutoFit/>
          </a:bodyPr>
          <a:lstStyle/>
          <a:p>
            <a:r>
              <a:rPr lang="en-US" sz="1400" dirty="0"/>
              <a:t>Graph 6. Sediment RHEM Results for 25-year return interval</a:t>
            </a:r>
          </a:p>
        </p:txBody>
      </p:sp>
      <p:sp>
        <p:nvSpPr>
          <p:cNvPr id="10" name="TextBox 9">
            <a:extLst>
              <a:ext uri="{FF2B5EF4-FFF2-40B4-BE49-F238E27FC236}">
                <a16:creationId xmlns:a16="http://schemas.microsoft.com/office/drawing/2014/main" id="{F8A257A2-BBFA-3BAF-2D1A-AA26FB856CA5}"/>
              </a:ext>
            </a:extLst>
          </p:cNvPr>
          <p:cNvSpPr txBox="1"/>
          <p:nvPr/>
        </p:nvSpPr>
        <p:spPr>
          <a:xfrm>
            <a:off x="8599341" y="6126585"/>
            <a:ext cx="3453078" cy="523220"/>
          </a:xfrm>
          <a:prstGeom prst="rect">
            <a:avLst/>
          </a:prstGeom>
          <a:solidFill>
            <a:schemeClr val="bg1">
              <a:alpha val="63000"/>
            </a:schemeClr>
          </a:solidFill>
        </p:spPr>
        <p:txBody>
          <a:bodyPr wrap="square" rtlCol="0">
            <a:spAutoFit/>
          </a:bodyPr>
          <a:lstStyle/>
          <a:p>
            <a:r>
              <a:rPr lang="en-US" sz="1400" dirty="0"/>
              <a:t>Graph 7. Sediment RHEM Results for 100-year return interval</a:t>
            </a:r>
          </a:p>
        </p:txBody>
      </p:sp>
    </p:spTree>
    <p:extLst>
      <p:ext uri="{BB962C8B-B14F-4D97-AF65-F5344CB8AC3E}">
        <p14:creationId xmlns:p14="http://schemas.microsoft.com/office/powerpoint/2010/main" val="466218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841247" y="978619"/>
            <a:ext cx="3410712" cy="1106424"/>
          </a:xfrm>
        </p:spPr>
        <p:txBody>
          <a:bodyPr vert="horz" lIns="91440" tIns="45720" rIns="91440" bIns="45720" rtlCol="0" anchor="ctr">
            <a:normAutofit/>
          </a:bodyPr>
          <a:lstStyle/>
          <a:p>
            <a:r>
              <a:rPr lang="en-US" sz="2400" kern="1200">
                <a:solidFill>
                  <a:schemeClr val="tx1"/>
                </a:solidFill>
                <a:latin typeface="+mj-lt"/>
                <a:ea typeface="+mj-ea"/>
                <a:cs typeface="+mj-cs"/>
              </a:rPr>
              <a:t>Results: Woodland Encroachment Impacts on Runoff and Sediment Yield</a:t>
            </a:r>
          </a:p>
        </p:txBody>
      </p:sp>
      <p:sp>
        <p:nvSpPr>
          <p:cNvPr id="29" name="Rectangle 28">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TextBox 19">
            <a:extLst>
              <a:ext uri="{FF2B5EF4-FFF2-40B4-BE49-F238E27FC236}">
                <a16:creationId xmlns:a16="http://schemas.microsoft.com/office/drawing/2014/main" id="{8E2DABE4-A08F-101B-21D2-62B9812A65A3}"/>
              </a:ext>
            </a:extLst>
          </p:cNvPr>
          <p:cNvSpPr txBox="1"/>
          <p:nvPr/>
        </p:nvSpPr>
        <p:spPr>
          <a:xfrm>
            <a:off x="841248" y="2252870"/>
            <a:ext cx="3412219" cy="3560251"/>
          </a:xfrm>
          <a:prstGeom prst="rect">
            <a:avLst/>
          </a:prstGeom>
        </p:spPr>
        <p:txBody>
          <a:bodyPr vert="horz" lIns="91440" tIns="45720" rIns="91440" bIns="45720" rtlCol="0">
            <a:normAutofit/>
          </a:bodyPr>
          <a:lstStyle/>
          <a:p>
            <a:pPr indent="-228600" fontAlgn="base">
              <a:lnSpc>
                <a:spcPct val="90000"/>
              </a:lnSpc>
              <a:spcAft>
                <a:spcPts val="600"/>
              </a:spcAft>
              <a:buFont typeface="Arial" panose="020B0604020202020204" pitchFamily="34" charset="0"/>
              <a:buChar char="•"/>
            </a:pPr>
            <a:r>
              <a:rPr lang="en-US" sz="2000" b="0" i="0">
                <a:effectLst/>
              </a:rPr>
              <a:t>Crust cover is crucial to preventing erosion in the woodland  </a:t>
            </a:r>
          </a:p>
          <a:p>
            <a:pPr indent="-228600" fontAlgn="base">
              <a:lnSpc>
                <a:spcPct val="90000"/>
              </a:lnSpc>
              <a:spcAft>
                <a:spcPts val="600"/>
              </a:spcAft>
              <a:buFont typeface="Arial" panose="020B0604020202020204" pitchFamily="34" charset="0"/>
              <a:buChar char="•"/>
            </a:pPr>
            <a:r>
              <a:rPr lang="en-US" sz="2000" b="0" i="0">
                <a:effectLst/>
              </a:rPr>
              <a:t>Woodland is less resilient than the sagebrush site regarding surface disturbance</a:t>
            </a:r>
            <a:endParaRPr lang="en-US" sz="2000"/>
          </a:p>
        </p:txBody>
      </p:sp>
      <p:pic>
        <p:nvPicPr>
          <p:cNvPr id="4" name="Picture 4" descr="Chart, bar chart&#10;&#10;Description automatically generated">
            <a:extLst>
              <a:ext uri="{FF2B5EF4-FFF2-40B4-BE49-F238E27FC236}">
                <a16:creationId xmlns:a16="http://schemas.microsoft.com/office/drawing/2014/main" id="{68429815-B9E2-93FF-1F3C-6BE583357874}"/>
              </a:ext>
            </a:extLst>
          </p:cNvPr>
          <p:cNvPicPr>
            <a:picLocks noChangeAspect="1"/>
          </p:cNvPicPr>
          <p:nvPr/>
        </p:nvPicPr>
        <p:blipFill>
          <a:blip r:embed="rId2"/>
          <a:stretch>
            <a:fillRect/>
          </a:stretch>
        </p:blipFill>
        <p:spPr>
          <a:xfrm>
            <a:off x="4754089" y="1067919"/>
            <a:ext cx="7374574" cy="3950265"/>
          </a:xfrm>
          <a:prstGeom prst="rect">
            <a:avLst/>
          </a:prstGeom>
        </p:spPr>
      </p:pic>
      <p:sp>
        <p:nvSpPr>
          <p:cNvPr id="3" name="TextBox 2">
            <a:extLst>
              <a:ext uri="{FF2B5EF4-FFF2-40B4-BE49-F238E27FC236}">
                <a16:creationId xmlns:a16="http://schemas.microsoft.com/office/drawing/2014/main" id="{52D6205C-83FD-DC18-79B8-40C92A38BAA3}"/>
              </a:ext>
            </a:extLst>
          </p:cNvPr>
          <p:cNvSpPr txBox="1"/>
          <p:nvPr/>
        </p:nvSpPr>
        <p:spPr>
          <a:xfrm>
            <a:off x="4752966" y="5017325"/>
            <a:ext cx="5048256" cy="954107"/>
          </a:xfrm>
          <a:prstGeom prst="rect">
            <a:avLst/>
          </a:prstGeom>
          <a:solidFill>
            <a:schemeClr val="bg1">
              <a:alpha val="63000"/>
            </a:schemeClr>
          </a:solidFill>
        </p:spPr>
        <p:txBody>
          <a:bodyPr wrap="square" rtlCol="0">
            <a:spAutoFit/>
          </a:bodyPr>
          <a:lstStyle/>
          <a:p>
            <a:r>
              <a:rPr lang="en-US" sz="1400" dirty="0"/>
              <a:t>Graph 8. Sediment yield 25-year return interval of crust cover.</a:t>
            </a:r>
          </a:p>
          <a:p>
            <a:endParaRPr lang="en-US" sz="1400" dirty="0"/>
          </a:p>
          <a:p>
            <a:r>
              <a:rPr lang="en-US" sz="1400" dirty="0">
                <a:cs typeface="Calibri"/>
              </a:rPr>
              <a:t>Darker color = no crust</a:t>
            </a:r>
          </a:p>
          <a:p>
            <a:r>
              <a:rPr lang="en-US" sz="1400" dirty="0">
                <a:cs typeface="Calibri"/>
              </a:rPr>
              <a:t>Lighter color = crust</a:t>
            </a:r>
            <a:r>
              <a:rPr lang="en-US" sz="1400" dirty="0"/>
              <a:t> </a:t>
            </a:r>
          </a:p>
        </p:txBody>
      </p:sp>
    </p:spTree>
    <p:extLst>
      <p:ext uri="{BB962C8B-B14F-4D97-AF65-F5344CB8AC3E}">
        <p14:creationId xmlns:p14="http://schemas.microsoft.com/office/powerpoint/2010/main" val="1497376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4">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841247" y="978619"/>
            <a:ext cx="3410712" cy="1106424"/>
          </a:xfrm>
        </p:spPr>
        <p:txBody>
          <a:bodyPr vert="horz" lIns="91440" tIns="45720" rIns="91440" bIns="45720" rtlCol="0" anchor="ctr">
            <a:normAutofit/>
          </a:bodyPr>
          <a:lstStyle/>
          <a:p>
            <a:r>
              <a:rPr lang="en-US" sz="2800"/>
              <a:t>Conclusions</a:t>
            </a:r>
          </a:p>
        </p:txBody>
      </p:sp>
      <p:sp>
        <p:nvSpPr>
          <p:cNvPr id="39"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0" name="Rectangle 30">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E2DABE4-A08F-101B-21D2-62B9812A65A3}"/>
              </a:ext>
            </a:extLst>
          </p:cNvPr>
          <p:cNvSpPr txBox="1"/>
          <p:nvPr/>
        </p:nvSpPr>
        <p:spPr>
          <a:xfrm>
            <a:off x="841247" y="2359152"/>
            <a:ext cx="3410712" cy="3425043"/>
          </a:xfrm>
          <a:prstGeom prst="rect">
            <a:avLst/>
          </a:prstGeom>
        </p:spPr>
        <p:txBody>
          <a:bodyPr vert="horz" lIns="91440" tIns="45720" rIns="91440" bIns="45720" rtlCol="0">
            <a:normAutofit/>
          </a:bodyPr>
          <a:lstStyle/>
          <a:p>
            <a:pPr indent="-228600" fontAlgn="base">
              <a:lnSpc>
                <a:spcPct val="90000"/>
              </a:lnSpc>
              <a:spcAft>
                <a:spcPts val="600"/>
              </a:spcAft>
              <a:buFont typeface="Arial" panose="020B0604020202020204" pitchFamily="34" charset="0"/>
              <a:buChar char="•"/>
            </a:pPr>
            <a:r>
              <a:rPr lang="en-US" sz="1700" b="0" i="0">
                <a:effectLst/>
              </a:rPr>
              <a:t>The sagebrush site generally provides greater utility (better provision of ecosystem services) in terms of sage grouse habitat, forage for wild/domestic grazing, resilience to disturbance</a:t>
            </a:r>
            <a:endParaRPr lang="en-US" sz="1700"/>
          </a:p>
          <a:p>
            <a:pPr indent="-228600" fontAlgn="base">
              <a:lnSpc>
                <a:spcPct val="90000"/>
              </a:lnSpc>
              <a:spcAft>
                <a:spcPts val="600"/>
              </a:spcAft>
              <a:buFont typeface="Arial" panose="020B0604020202020204" pitchFamily="34" charset="0"/>
              <a:buChar char="•"/>
            </a:pPr>
            <a:r>
              <a:rPr lang="en-US" sz="1700" b="0" i="0">
                <a:effectLst/>
              </a:rPr>
              <a:t>sagebrush site is more stable in terms of hydrologic function and erosion prevention. </a:t>
            </a:r>
          </a:p>
          <a:p>
            <a:pPr marL="285750" indent="-228600">
              <a:lnSpc>
                <a:spcPct val="90000"/>
              </a:lnSpc>
              <a:spcAft>
                <a:spcPts val="600"/>
              </a:spcAft>
              <a:buFont typeface="Arial" panose="020B0604020202020204" pitchFamily="34" charset="0"/>
              <a:buChar char="•"/>
            </a:pPr>
            <a:endParaRPr lang="en-US" sz="1700"/>
          </a:p>
        </p:txBody>
      </p:sp>
      <p:pic>
        <p:nvPicPr>
          <p:cNvPr id="6" name="Picture 5">
            <a:extLst>
              <a:ext uri="{FF2B5EF4-FFF2-40B4-BE49-F238E27FC236}">
                <a16:creationId xmlns:a16="http://schemas.microsoft.com/office/drawing/2014/main" id="{894A1738-9661-2812-B1C5-C45F6C983D26}"/>
              </a:ext>
            </a:extLst>
          </p:cNvPr>
          <p:cNvPicPr>
            <a:picLocks noChangeAspect="1"/>
          </p:cNvPicPr>
          <p:nvPr/>
        </p:nvPicPr>
        <p:blipFill rotWithShape="1">
          <a:blip r:embed="rId2"/>
          <a:srcRect t="4456" r="-2" b="25999"/>
          <a:stretch/>
        </p:blipFill>
        <p:spPr>
          <a:xfrm>
            <a:off x="5124450" y="634382"/>
            <a:ext cx="6657213" cy="5495162"/>
          </a:xfrm>
          <a:prstGeom prst="rect">
            <a:avLst/>
          </a:prstGeom>
        </p:spPr>
      </p:pic>
    </p:spTree>
    <p:extLst>
      <p:ext uri="{BB962C8B-B14F-4D97-AF65-F5344CB8AC3E}">
        <p14:creationId xmlns:p14="http://schemas.microsoft.com/office/powerpoint/2010/main" val="196328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a:solidFill>
                  <a:schemeClr val="tx1"/>
                </a:solidFill>
                <a:latin typeface="+mj-lt"/>
                <a:ea typeface="+mj-ea"/>
                <a:cs typeface="+mj-cs"/>
              </a:rPr>
              <a:t>Acknowledgements</a:t>
            </a:r>
          </a:p>
        </p:txBody>
      </p:sp>
      <p:sp>
        <p:nvSpPr>
          <p:cNvPr id="2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E2DABE4-A08F-101B-21D2-62B9812A65A3}"/>
              </a:ext>
            </a:extLst>
          </p:cNvPr>
          <p:cNvSpPr txBox="1"/>
          <p:nvPr/>
        </p:nvSpPr>
        <p:spPr>
          <a:xfrm>
            <a:off x="838200" y="1929384"/>
            <a:ext cx="10515600" cy="4251960"/>
          </a:xfrm>
          <a:prstGeom prst="rect">
            <a:avLst/>
          </a:prstGeom>
        </p:spPr>
        <p:txBody>
          <a:bodyPr vert="horz" lIns="91440" tIns="45720" rIns="91440" bIns="45720" rtlCol="0">
            <a:normAutofit/>
          </a:bodyPr>
          <a:lstStyle/>
          <a:p>
            <a:pPr marL="285750" indent="-228600" fontAlgn="base">
              <a:lnSpc>
                <a:spcPct val="90000"/>
              </a:lnSpc>
              <a:spcAft>
                <a:spcPts val="600"/>
              </a:spcAft>
              <a:buFont typeface="Arial" panose="020B0604020202020204" pitchFamily="34" charset="0"/>
              <a:buChar char="•"/>
            </a:pPr>
            <a:r>
              <a:rPr lang="en-US" sz="2200" dirty="0"/>
              <a:t>Jason Williams, Arizona Space Grant Consortium Research Mentor</a:t>
            </a:r>
          </a:p>
          <a:p>
            <a:pPr marL="285750" indent="-228600" fontAlgn="base">
              <a:lnSpc>
                <a:spcPct val="90000"/>
              </a:lnSpc>
              <a:spcAft>
                <a:spcPts val="600"/>
              </a:spcAft>
              <a:buFont typeface="Arial" panose="020B0604020202020204" pitchFamily="34" charset="0"/>
              <a:buChar char="•"/>
            </a:pPr>
            <a:r>
              <a:rPr lang="en-US" sz="2200" b="0" i="0" dirty="0">
                <a:effectLst/>
              </a:rPr>
              <a:t>Erin Phelps, </a:t>
            </a:r>
            <a:r>
              <a:rPr lang="en-US" sz="2200" dirty="0"/>
              <a:t>Arizona Space Grant Consortium </a:t>
            </a:r>
            <a:r>
              <a:rPr lang="en-US" sz="2200" b="0" i="0" dirty="0">
                <a:effectLst/>
              </a:rPr>
              <a:t>Grad Student Mentor</a:t>
            </a:r>
          </a:p>
          <a:p>
            <a:pPr marL="285750" indent="-228600" fontAlgn="base">
              <a:lnSpc>
                <a:spcPct val="90000"/>
              </a:lnSpc>
              <a:spcAft>
                <a:spcPts val="600"/>
              </a:spcAft>
              <a:buFont typeface="Arial" panose="020B0604020202020204" pitchFamily="34" charset="0"/>
              <a:buChar char="•"/>
            </a:pPr>
            <a:r>
              <a:rPr lang="en-US" sz="2200" b="0" i="0" dirty="0">
                <a:effectLst/>
              </a:rPr>
              <a:t>Mich</a:t>
            </a:r>
            <a:r>
              <a:rPr lang="en-US" sz="2200" dirty="0"/>
              <a:t>elle Coe, University of Arizona - Arizona Space Grant Consortium Manager</a:t>
            </a:r>
          </a:p>
          <a:p>
            <a:pPr marL="285750" indent="-228600" fontAlgn="base">
              <a:lnSpc>
                <a:spcPct val="90000"/>
              </a:lnSpc>
              <a:spcAft>
                <a:spcPts val="600"/>
              </a:spcAft>
              <a:buFont typeface="Arial" panose="020B0604020202020204" pitchFamily="34" charset="0"/>
              <a:buChar char="•"/>
            </a:pPr>
            <a:r>
              <a:rPr lang="en-US" sz="2200" b="0" i="0" dirty="0">
                <a:effectLst/>
              </a:rPr>
              <a:t>Dr. Chandra Holifield Collins, </a:t>
            </a:r>
            <a:r>
              <a:rPr lang="en-US" sz="2200" dirty="0"/>
              <a:t>University of Arizona - Arizona Space Grant Consortium Program Manager</a:t>
            </a:r>
          </a:p>
          <a:p>
            <a:pPr marL="285750" indent="-228600" fontAlgn="base">
              <a:lnSpc>
                <a:spcPct val="90000"/>
              </a:lnSpc>
              <a:spcAft>
                <a:spcPts val="600"/>
              </a:spcAft>
              <a:buFont typeface="Arial" panose="020B0604020202020204" pitchFamily="34" charset="0"/>
              <a:buChar char="•"/>
            </a:pPr>
            <a:r>
              <a:rPr lang="en-US" sz="2200" dirty="0"/>
              <a:t>Jacob </a:t>
            </a:r>
            <a:r>
              <a:rPr lang="en-US" sz="2200" dirty="0" err="1"/>
              <a:t>Blais</a:t>
            </a:r>
            <a:r>
              <a:rPr lang="en-US" sz="2200" dirty="0"/>
              <a:t>, Arizona Space Grant Consortium Undergraduate Intern Advisor</a:t>
            </a:r>
          </a:p>
          <a:p>
            <a:pPr marL="285750" indent="-228600" fontAlgn="base">
              <a:lnSpc>
                <a:spcPct val="90000"/>
              </a:lnSpc>
              <a:spcAft>
                <a:spcPts val="600"/>
              </a:spcAft>
              <a:buFont typeface="Arial" panose="020B0604020202020204" pitchFamily="34" charset="0"/>
              <a:buChar char="•"/>
            </a:pPr>
            <a:r>
              <a:rPr lang="en-US" sz="2200" dirty="0"/>
              <a:t>Arizona Space Grant Consortium </a:t>
            </a:r>
            <a:r>
              <a:rPr lang="en-US" sz="2200"/>
              <a:t>fellow interns</a:t>
            </a:r>
          </a:p>
          <a:p>
            <a:pPr marL="285750" indent="-228600" fontAlgn="base">
              <a:lnSpc>
                <a:spcPct val="90000"/>
              </a:lnSpc>
              <a:spcAft>
                <a:spcPts val="600"/>
              </a:spcAft>
              <a:buFont typeface="Arial" panose="020B0604020202020204" pitchFamily="34" charset="0"/>
              <a:buChar char="•"/>
            </a:pPr>
            <a:endParaRPr lang="en-US" sz="2200" dirty="0"/>
          </a:p>
          <a:p>
            <a:pPr marL="285750" indent="-228600" fontAlgn="base">
              <a:lnSpc>
                <a:spcPct val="90000"/>
              </a:lnSpc>
              <a:spcAft>
                <a:spcPts val="600"/>
              </a:spcAft>
              <a:buFont typeface="Arial" panose="020B0604020202020204" pitchFamily="34" charset="0"/>
              <a:buChar char="•"/>
            </a:pPr>
            <a:endParaRPr lang="en-US" sz="2200" b="0" i="0" dirty="0">
              <a:effectLst/>
            </a:endParaRPr>
          </a:p>
          <a:p>
            <a:pPr marL="285750" indent="-228600" fontAlgn="base">
              <a:lnSpc>
                <a:spcPct val="90000"/>
              </a:lnSpc>
              <a:spcAft>
                <a:spcPts val="600"/>
              </a:spcAft>
              <a:buFont typeface="Arial" panose="020B0604020202020204" pitchFamily="34" charset="0"/>
              <a:buChar char="•"/>
            </a:pPr>
            <a:endParaRPr lang="en-US" sz="2200" b="0" i="0" dirty="0">
              <a:effectLst/>
            </a:endParaRPr>
          </a:p>
          <a:p>
            <a:pPr marL="285750" indent="-228600">
              <a:lnSpc>
                <a:spcPct val="90000"/>
              </a:lnSpc>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42831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11F36F-05EE-D2DD-06D3-F5244C8605B6}"/>
              </a:ext>
            </a:extLst>
          </p:cNvPr>
          <p:cNvSpPr>
            <a:spLocks noGrp="1"/>
          </p:cNvSpPr>
          <p:nvPr>
            <p:ph type="title"/>
          </p:nvPr>
        </p:nvSpPr>
        <p:spPr>
          <a:xfrm>
            <a:off x="1075767" y="1188637"/>
            <a:ext cx="2988234" cy="4480726"/>
          </a:xfrm>
        </p:spPr>
        <p:txBody>
          <a:bodyPr>
            <a:normAutofit/>
          </a:bodyPr>
          <a:lstStyle/>
          <a:p>
            <a:pPr algn="r"/>
            <a:r>
              <a:rPr lang="en-US" sz="6100"/>
              <a:t>	Thank you!</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A2443DB-0FCF-5D42-1C23-E4BD4891FE41}"/>
              </a:ext>
            </a:extLst>
          </p:cNvPr>
          <p:cNvSpPr>
            <a:spLocks noGrp="1"/>
          </p:cNvSpPr>
          <p:nvPr>
            <p:ph idx="1"/>
          </p:nvPr>
        </p:nvSpPr>
        <p:spPr>
          <a:xfrm>
            <a:off x="5255260" y="1648870"/>
            <a:ext cx="4702848" cy="3560260"/>
          </a:xfrm>
        </p:spPr>
        <p:txBody>
          <a:bodyPr anchor="ctr">
            <a:normAutofit/>
          </a:bodyPr>
          <a:lstStyle/>
          <a:p>
            <a:pPr marL="0" indent="0">
              <a:buNone/>
            </a:pPr>
            <a:r>
              <a:rPr lang="en-US" sz="4800" dirty="0"/>
              <a:t>Trisha Jean Lane</a:t>
            </a:r>
          </a:p>
          <a:p>
            <a:pPr marL="0" indent="0">
              <a:buNone/>
            </a:pPr>
            <a:r>
              <a:rPr lang="en-US" sz="4800" dirty="0" err="1"/>
              <a:t>ttso@arizona.edu</a:t>
            </a:r>
            <a:endParaRPr lang="en-US" sz="4800" dirty="0"/>
          </a:p>
        </p:txBody>
      </p:sp>
    </p:spTree>
    <p:extLst>
      <p:ext uri="{BB962C8B-B14F-4D97-AF65-F5344CB8AC3E}">
        <p14:creationId xmlns:p14="http://schemas.microsoft.com/office/powerpoint/2010/main" val="1662839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640080" y="5761944"/>
            <a:ext cx="10911840" cy="640081"/>
          </a:xfrm>
        </p:spPr>
        <p:txBody>
          <a:bodyPr vert="horz" lIns="91440" tIns="45720" rIns="91440" bIns="45720" rtlCol="0" anchor="ctr">
            <a:noAutofit/>
          </a:bodyPr>
          <a:lstStyle/>
          <a:p>
            <a:pPr algn="ctr"/>
            <a:r>
              <a:rPr lang="en-US" sz="3200" b="1" dirty="0">
                <a:latin typeface="+mn-lt"/>
              </a:rPr>
              <a:t>Woodland Encroachment into </a:t>
            </a:r>
            <a:br>
              <a:rPr lang="en-US" sz="3200" b="1" dirty="0">
                <a:latin typeface="+mn-lt"/>
              </a:rPr>
            </a:br>
            <a:r>
              <a:rPr lang="en-US" sz="3200" b="1" dirty="0">
                <a:latin typeface="+mn-lt"/>
              </a:rPr>
              <a:t>Sagebrush Steppe</a:t>
            </a:r>
          </a:p>
        </p:txBody>
      </p:sp>
      <p:pic>
        <p:nvPicPr>
          <p:cNvPr id="25" name="Picture 24" descr="A picture containing sky, outdoor, grass, field&#10;&#10;Description automatically generated">
            <a:extLst>
              <a:ext uri="{FF2B5EF4-FFF2-40B4-BE49-F238E27FC236}">
                <a16:creationId xmlns:a16="http://schemas.microsoft.com/office/drawing/2014/main" id="{DF7BA12E-CB10-CA1A-B48D-3D81341249D6}"/>
              </a:ext>
            </a:extLst>
          </p:cNvPr>
          <p:cNvPicPr>
            <a:picLocks noChangeAspect="1"/>
          </p:cNvPicPr>
          <p:nvPr/>
        </p:nvPicPr>
        <p:blipFill rotWithShape="1">
          <a:blip r:embed="rId2"/>
          <a:srcRect t="40898" r="1" b="1"/>
          <a:stretch/>
        </p:blipFill>
        <p:spPr>
          <a:xfrm>
            <a:off x="640080" y="640080"/>
            <a:ext cx="10911840" cy="4836795"/>
          </a:xfrm>
          <a:prstGeom prst="rect">
            <a:avLst/>
          </a:prstGeom>
          <a:ln w="19050">
            <a:solidFill>
              <a:schemeClr val="tx1"/>
            </a:solidFill>
            <a:miter lim="800000"/>
          </a:ln>
        </p:spPr>
      </p:pic>
      <p:sp>
        <p:nvSpPr>
          <p:cNvPr id="3" name="TextBox 2">
            <a:extLst>
              <a:ext uri="{FF2B5EF4-FFF2-40B4-BE49-F238E27FC236}">
                <a16:creationId xmlns:a16="http://schemas.microsoft.com/office/drawing/2014/main" id="{E382A73A-2962-947E-ABDB-79A0FBAC1A20}"/>
              </a:ext>
            </a:extLst>
          </p:cNvPr>
          <p:cNvSpPr txBox="1"/>
          <p:nvPr/>
        </p:nvSpPr>
        <p:spPr>
          <a:xfrm>
            <a:off x="640080" y="5107543"/>
            <a:ext cx="2421945" cy="307777"/>
          </a:xfrm>
          <a:prstGeom prst="rect">
            <a:avLst/>
          </a:prstGeom>
          <a:solidFill>
            <a:schemeClr val="bg1">
              <a:alpha val="63000"/>
            </a:schemeClr>
          </a:solidFill>
        </p:spPr>
        <p:txBody>
          <a:bodyPr wrap="none" rtlCol="0">
            <a:spAutoFit/>
          </a:bodyPr>
          <a:lstStyle/>
          <a:p>
            <a:r>
              <a:rPr lang="en-US" sz="1400" dirty="0"/>
              <a:t>Figure 1. Sagebrush Rangeland</a:t>
            </a:r>
          </a:p>
        </p:txBody>
      </p:sp>
    </p:spTree>
    <p:extLst>
      <p:ext uri="{BB962C8B-B14F-4D97-AF65-F5344CB8AC3E}">
        <p14:creationId xmlns:p14="http://schemas.microsoft.com/office/powerpoint/2010/main" val="145163152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C7656C7-9DFC-6317-E572-EF8903069DEB}"/>
              </a:ext>
            </a:extLst>
          </p:cNvPr>
          <p:cNvPicPr>
            <a:picLocks noChangeAspect="1"/>
          </p:cNvPicPr>
          <p:nvPr/>
        </p:nvPicPr>
        <p:blipFill rotWithShape="1">
          <a:blip r:embed="rId2"/>
          <a:srcRect r="-5" b="14573"/>
          <a:stretch/>
        </p:blipFill>
        <p:spPr>
          <a:xfrm>
            <a:off x="20" y="10"/>
            <a:ext cx="2970445" cy="3383269"/>
          </a:xfrm>
          <a:prstGeom prst="rect">
            <a:avLst/>
          </a:prstGeom>
        </p:spPr>
      </p:pic>
      <p:pic>
        <p:nvPicPr>
          <p:cNvPr id="15" name="Picture 14">
            <a:extLst>
              <a:ext uri="{FF2B5EF4-FFF2-40B4-BE49-F238E27FC236}">
                <a16:creationId xmlns:a16="http://schemas.microsoft.com/office/drawing/2014/main" id="{838768E5-CEFF-C1E7-76B6-50541146153B}"/>
              </a:ext>
            </a:extLst>
          </p:cNvPr>
          <p:cNvPicPr>
            <a:picLocks noChangeAspect="1"/>
          </p:cNvPicPr>
          <p:nvPr/>
        </p:nvPicPr>
        <p:blipFill rotWithShape="1">
          <a:blip r:embed="rId3"/>
          <a:srcRect l="10556" r="23597" b="4"/>
          <a:stretch/>
        </p:blipFill>
        <p:spPr>
          <a:xfrm>
            <a:off x="3072956" y="10"/>
            <a:ext cx="2970465" cy="3383268"/>
          </a:xfrm>
          <a:prstGeom prst="rect">
            <a:avLst/>
          </a:prstGeom>
        </p:spPr>
      </p:pic>
      <p:pic>
        <p:nvPicPr>
          <p:cNvPr id="5" name="Picture 4">
            <a:extLst>
              <a:ext uri="{FF2B5EF4-FFF2-40B4-BE49-F238E27FC236}">
                <a16:creationId xmlns:a16="http://schemas.microsoft.com/office/drawing/2014/main" id="{46891FE6-F76D-9F34-B0AB-D03DC3FF7A36}"/>
              </a:ext>
            </a:extLst>
          </p:cNvPr>
          <p:cNvPicPr>
            <a:picLocks noChangeAspect="1"/>
          </p:cNvPicPr>
          <p:nvPr/>
        </p:nvPicPr>
        <p:blipFill rotWithShape="1">
          <a:blip r:embed="rId4"/>
          <a:srcRect t="14495" b="121"/>
          <a:stretch/>
        </p:blipFill>
        <p:spPr>
          <a:xfrm>
            <a:off x="6143239" y="0"/>
            <a:ext cx="2971811" cy="3383282"/>
          </a:xfrm>
          <a:prstGeom prst="rect">
            <a:avLst/>
          </a:prstGeom>
        </p:spPr>
      </p:pic>
      <p:pic>
        <p:nvPicPr>
          <p:cNvPr id="13" name="Picture 12">
            <a:extLst>
              <a:ext uri="{FF2B5EF4-FFF2-40B4-BE49-F238E27FC236}">
                <a16:creationId xmlns:a16="http://schemas.microsoft.com/office/drawing/2014/main" id="{F643F7DA-463D-87A8-A270-C9906665033A}"/>
              </a:ext>
            </a:extLst>
          </p:cNvPr>
          <p:cNvPicPr>
            <a:picLocks noChangeAspect="1"/>
          </p:cNvPicPr>
          <p:nvPr/>
        </p:nvPicPr>
        <p:blipFill rotWithShape="1">
          <a:blip r:embed="rId5"/>
          <a:srcRect l="12617" r="21507" b="4"/>
          <a:stretch/>
        </p:blipFill>
        <p:spPr>
          <a:xfrm>
            <a:off x="9220200" y="10"/>
            <a:ext cx="2971800" cy="3383268"/>
          </a:xfrm>
          <a:prstGeom prst="rect">
            <a:avLst/>
          </a:prstGeom>
        </p:spPr>
      </p:pic>
      <p:pic>
        <p:nvPicPr>
          <p:cNvPr id="14" name="Picture 13">
            <a:extLst>
              <a:ext uri="{FF2B5EF4-FFF2-40B4-BE49-F238E27FC236}">
                <a16:creationId xmlns:a16="http://schemas.microsoft.com/office/drawing/2014/main" id="{1E50EF42-023E-A84D-66A3-11C204E91241}"/>
              </a:ext>
            </a:extLst>
          </p:cNvPr>
          <p:cNvPicPr>
            <a:picLocks noChangeAspect="1"/>
          </p:cNvPicPr>
          <p:nvPr/>
        </p:nvPicPr>
        <p:blipFill rotWithShape="1">
          <a:blip r:embed="rId6"/>
          <a:srcRect t="61" r="-1" b="25308"/>
          <a:stretch/>
        </p:blipFill>
        <p:spPr>
          <a:xfrm>
            <a:off x="-1018" y="3474720"/>
            <a:ext cx="6044438" cy="3383280"/>
          </a:xfrm>
          <a:prstGeom prst="rect">
            <a:avLst/>
          </a:prstGeom>
        </p:spPr>
      </p:pic>
      <p:sp>
        <p:nvSpPr>
          <p:cNvPr id="29" name="Rectangle 28">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6B4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6349224" y="3657694"/>
            <a:ext cx="5193748" cy="637124"/>
          </a:xfrm>
        </p:spPr>
        <p:txBody>
          <a:bodyPr vert="horz" lIns="91440" tIns="45720" rIns="91440" bIns="45720" rtlCol="0" anchor="ctr">
            <a:noAutofit/>
          </a:bodyPr>
          <a:lstStyle/>
          <a:p>
            <a:r>
              <a:rPr lang="en-US" sz="3200" b="1" kern="1200" dirty="0">
                <a:solidFill>
                  <a:srgbClr val="FFFFFF"/>
                </a:solidFill>
                <a:latin typeface="+mn-lt"/>
                <a:ea typeface="+mj-ea"/>
                <a:cs typeface="+mj-cs"/>
              </a:rPr>
              <a:t>Woodland Encroachment into Sagebrush Steppe</a:t>
            </a:r>
          </a:p>
        </p:txBody>
      </p:sp>
      <p:sp>
        <p:nvSpPr>
          <p:cNvPr id="3" name="TextBox 2">
            <a:extLst>
              <a:ext uri="{FF2B5EF4-FFF2-40B4-BE49-F238E27FC236}">
                <a16:creationId xmlns:a16="http://schemas.microsoft.com/office/drawing/2014/main" id="{A4A86BCA-4B5E-C207-AB54-8BDCF364E6F6}"/>
              </a:ext>
            </a:extLst>
          </p:cNvPr>
          <p:cNvSpPr txBox="1"/>
          <p:nvPr/>
        </p:nvSpPr>
        <p:spPr>
          <a:xfrm>
            <a:off x="6485650" y="4343661"/>
            <a:ext cx="5366610" cy="175873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600" dirty="0">
                <a:solidFill>
                  <a:srgbClr val="FFFFFF"/>
                </a:solidFill>
              </a:rPr>
              <a:t>Reduced vegetation and ground cover</a:t>
            </a:r>
          </a:p>
          <a:p>
            <a:pPr lvl="1" indent="-228600">
              <a:lnSpc>
                <a:spcPct val="90000"/>
              </a:lnSpc>
              <a:spcAft>
                <a:spcPts val="600"/>
              </a:spcAft>
              <a:buFont typeface="Arial" panose="020B0604020202020204" pitchFamily="34" charset="0"/>
              <a:buChar char="•"/>
            </a:pPr>
            <a:r>
              <a:rPr lang="en-US" sz="2600" dirty="0">
                <a:solidFill>
                  <a:srgbClr val="FFFFFF"/>
                </a:solidFill>
              </a:rPr>
              <a:t>increased runoff, erosion, &amp; soil loss.</a:t>
            </a:r>
          </a:p>
          <a:p>
            <a:pPr indent="-228600">
              <a:lnSpc>
                <a:spcPct val="90000"/>
              </a:lnSpc>
              <a:spcAft>
                <a:spcPts val="600"/>
              </a:spcAft>
              <a:buFont typeface="Arial" panose="020B0604020202020204" pitchFamily="34" charset="0"/>
              <a:buChar char="•"/>
            </a:pPr>
            <a:r>
              <a:rPr lang="en-US" sz="2600" dirty="0">
                <a:solidFill>
                  <a:srgbClr val="FFFFFF"/>
                </a:solidFill>
              </a:rPr>
              <a:t>Sustained reduction in delivery of ecosystem services.</a:t>
            </a:r>
          </a:p>
        </p:txBody>
      </p:sp>
      <p:sp>
        <p:nvSpPr>
          <p:cNvPr id="6" name="TextBox 5">
            <a:extLst>
              <a:ext uri="{FF2B5EF4-FFF2-40B4-BE49-F238E27FC236}">
                <a16:creationId xmlns:a16="http://schemas.microsoft.com/office/drawing/2014/main" id="{BE181F66-C532-6C30-A20A-5BC1087CC702}"/>
              </a:ext>
            </a:extLst>
          </p:cNvPr>
          <p:cNvSpPr txBox="1"/>
          <p:nvPr/>
        </p:nvSpPr>
        <p:spPr>
          <a:xfrm>
            <a:off x="-10610" y="2860058"/>
            <a:ext cx="2970445" cy="523220"/>
          </a:xfrm>
          <a:prstGeom prst="rect">
            <a:avLst/>
          </a:prstGeom>
          <a:solidFill>
            <a:schemeClr val="bg1">
              <a:alpha val="63000"/>
            </a:schemeClr>
          </a:solidFill>
        </p:spPr>
        <p:txBody>
          <a:bodyPr wrap="square" rtlCol="0">
            <a:spAutoFit/>
          </a:bodyPr>
          <a:lstStyle/>
          <a:p>
            <a:r>
              <a:rPr lang="en-US" sz="1400" dirty="0"/>
              <a:t>Figure 2. Woodland with downslope channel erosion</a:t>
            </a:r>
          </a:p>
        </p:txBody>
      </p:sp>
      <p:sp>
        <p:nvSpPr>
          <p:cNvPr id="12" name="TextBox 11">
            <a:extLst>
              <a:ext uri="{FF2B5EF4-FFF2-40B4-BE49-F238E27FC236}">
                <a16:creationId xmlns:a16="http://schemas.microsoft.com/office/drawing/2014/main" id="{4BCC0FF4-CDC8-1CDF-28D6-EAE3B621DFDC}"/>
              </a:ext>
            </a:extLst>
          </p:cNvPr>
          <p:cNvSpPr txBox="1"/>
          <p:nvPr/>
        </p:nvSpPr>
        <p:spPr>
          <a:xfrm>
            <a:off x="3070956" y="2860058"/>
            <a:ext cx="2963832" cy="523220"/>
          </a:xfrm>
          <a:prstGeom prst="rect">
            <a:avLst/>
          </a:prstGeom>
          <a:solidFill>
            <a:schemeClr val="bg1">
              <a:alpha val="63000"/>
            </a:schemeClr>
          </a:solidFill>
        </p:spPr>
        <p:txBody>
          <a:bodyPr wrap="square" rtlCol="0">
            <a:spAutoFit/>
          </a:bodyPr>
          <a:lstStyle/>
          <a:p>
            <a:r>
              <a:rPr lang="en-US" sz="1400" dirty="0"/>
              <a:t>Figure 3. Woodland with extensive bare area</a:t>
            </a:r>
          </a:p>
        </p:txBody>
      </p:sp>
      <p:sp>
        <p:nvSpPr>
          <p:cNvPr id="16" name="TextBox 15">
            <a:extLst>
              <a:ext uri="{FF2B5EF4-FFF2-40B4-BE49-F238E27FC236}">
                <a16:creationId xmlns:a16="http://schemas.microsoft.com/office/drawing/2014/main" id="{AD8EC85C-B132-FD09-374D-85B1D2685A6A}"/>
              </a:ext>
            </a:extLst>
          </p:cNvPr>
          <p:cNvSpPr txBox="1"/>
          <p:nvPr/>
        </p:nvSpPr>
        <p:spPr>
          <a:xfrm>
            <a:off x="6154542" y="3069335"/>
            <a:ext cx="2971811" cy="307777"/>
          </a:xfrm>
          <a:prstGeom prst="rect">
            <a:avLst/>
          </a:prstGeom>
          <a:solidFill>
            <a:schemeClr val="bg1">
              <a:alpha val="63000"/>
            </a:schemeClr>
          </a:solidFill>
        </p:spPr>
        <p:txBody>
          <a:bodyPr wrap="square" rtlCol="0">
            <a:spAutoFit/>
          </a:bodyPr>
          <a:lstStyle/>
          <a:p>
            <a:r>
              <a:rPr lang="en-US" sz="1400" dirty="0"/>
              <a:t>Figure 4. Woodland with rills</a:t>
            </a:r>
          </a:p>
        </p:txBody>
      </p:sp>
      <p:sp>
        <p:nvSpPr>
          <p:cNvPr id="17" name="TextBox 16">
            <a:extLst>
              <a:ext uri="{FF2B5EF4-FFF2-40B4-BE49-F238E27FC236}">
                <a16:creationId xmlns:a16="http://schemas.microsoft.com/office/drawing/2014/main" id="{2CFDE12C-5387-604D-BD27-9EBEFCA38F8F}"/>
              </a:ext>
            </a:extLst>
          </p:cNvPr>
          <p:cNvSpPr txBox="1"/>
          <p:nvPr/>
        </p:nvSpPr>
        <p:spPr>
          <a:xfrm>
            <a:off x="9210232" y="3072961"/>
            <a:ext cx="2970465" cy="307777"/>
          </a:xfrm>
          <a:prstGeom prst="rect">
            <a:avLst/>
          </a:prstGeom>
          <a:solidFill>
            <a:schemeClr val="bg1">
              <a:alpha val="63000"/>
            </a:schemeClr>
          </a:solidFill>
        </p:spPr>
        <p:txBody>
          <a:bodyPr wrap="square" rtlCol="0">
            <a:spAutoFit/>
          </a:bodyPr>
          <a:lstStyle/>
          <a:p>
            <a:r>
              <a:rPr lang="en-US" sz="1400" dirty="0"/>
              <a:t>Figure 5. Sagebrush Steppe</a:t>
            </a:r>
          </a:p>
        </p:txBody>
      </p:sp>
      <p:sp>
        <p:nvSpPr>
          <p:cNvPr id="18" name="TextBox 17">
            <a:extLst>
              <a:ext uri="{FF2B5EF4-FFF2-40B4-BE49-F238E27FC236}">
                <a16:creationId xmlns:a16="http://schemas.microsoft.com/office/drawing/2014/main" id="{1401967E-A2EB-30ED-DBBC-ECD6A3AE0AE8}"/>
              </a:ext>
            </a:extLst>
          </p:cNvPr>
          <p:cNvSpPr txBox="1"/>
          <p:nvPr/>
        </p:nvSpPr>
        <p:spPr>
          <a:xfrm>
            <a:off x="0" y="6550223"/>
            <a:ext cx="3166060" cy="307777"/>
          </a:xfrm>
          <a:prstGeom prst="rect">
            <a:avLst/>
          </a:prstGeom>
          <a:solidFill>
            <a:schemeClr val="bg1">
              <a:alpha val="63000"/>
            </a:schemeClr>
          </a:solidFill>
        </p:spPr>
        <p:txBody>
          <a:bodyPr wrap="none" rtlCol="0">
            <a:spAutoFit/>
          </a:bodyPr>
          <a:lstStyle/>
          <a:p>
            <a:r>
              <a:rPr lang="en-US" sz="1400" dirty="0"/>
              <a:t>Figure 6. Woodland with dead sagebrush</a:t>
            </a:r>
          </a:p>
        </p:txBody>
      </p:sp>
    </p:spTree>
    <p:extLst>
      <p:ext uri="{BB962C8B-B14F-4D97-AF65-F5344CB8AC3E}">
        <p14:creationId xmlns:p14="http://schemas.microsoft.com/office/powerpoint/2010/main" val="400169604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sky, mountain, nature&#10;&#10;Description automatically generated">
            <a:extLst>
              <a:ext uri="{FF2B5EF4-FFF2-40B4-BE49-F238E27FC236}">
                <a16:creationId xmlns:a16="http://schemas.microsoft.com/office/drawing/2014/main" id="{9FBDC29B-B63F-966F-55B8-DD8730808F7B}"/>
              </a:ext>
            </a:extLst>
          </p:cNvPr>
          <p:cNvPicPr>
            <a:picLocks noChangeAspect="1"/>
          </p:cNvPicPr>
          <p:nvPr/>
        </p:nvPicPr>
        <p:blipFill rotWithShape="1">
          <a:blip r:embed="rId2">
            <a:alphaModFix amt="40000"/>
          </a:blip>
          <a:srcRect t="6589" b="1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838200" y="365125"/>
            <a:ext cx="10515600" cy="1325563"/>
          </a:xfrm>
        </p:spPr>
        <p:txBody>
          <a:bodyPr>
            <a:normAutofit/>
          </a:bodyPr>
          <a:lstStyle/>
          <a:p>
            <a:r>
              <a:rPr lang="en-US" sz="3200" b="1" dirty="0">
                <a:solidFill>
                  <a:srgbClr val="FFFFFF"/>
                </a:solidFill>
                <a:latin typeface="+mn-lt"/>
              </a:rPr>
              <a:t>Problem</a:t>
            </a:r>
          </a:p>
        </p:txBody>
      </p:sp>
      <p:sp>
        <p:nvSpPr>
          <p:cNvPr id="24"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Content Placeholder 11">
            <a:extLst>
              <a:ext uri="{FF2B5EF4-FFF2-40B4-BE49-F238E27FC236}">
                <a16:creationId xmlns:a16="http://schemas.microsoft.com/office/drawing/2014/main" id="{105CD207-9DE6-3A2C-66C8-64BBA06D7BBE}"/>
              </a:ext>
            </a:extLst>
          </p:cNvPr>
          <p:cNvGraphicFramePr>
            <a:graphicFrameLocks noGrp="1"/>
          </p:cNvGraphicFramePr>
          <p:nvPr>
            <p:ph idx="1"/>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800615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838198" y="978408"/>
            <a:ext cx="4607052" cy="1106424"/>
          </a:xfrm>
        </p:spPr>
        <p:txBody>
          <a:bodyPr>
            <a:normAutofit/>
          </a:bodyPr>
          <a:lstStyle/>
          <a:p>
            <a:r>
              <a:rPr lang="en-US" sz="3200" b="1" dirty="0">
                <a:latin typeface="+mn-lt"/>
              </a:rPr>
              <a:t>Study Area</a:t>
            </a:r>
          </a:p>
        </p:txBody>
      </p:sp>
      <p:sp>
        <p:nvSpPr>
          <p:cNvPr id="27" name="Rectangle 26">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63CD601C-883E-F783-8A02-6ABF7170B2CF}"/>
              </a:ext>
            </a:extLst>
          </p:cNvPr>
          <p:cNvSpPr>
            <a:spLocks noGrp="1"/>
          </p:cNvSpPr>
          <p:nvPr>
            <p:ph idx="1"/>
          </p:nvPr>
        </p:nvSpPr>
        <p:spPr>
          <a:xfrm>
            <a:off x="602166" y="2368296"/>
            <a:ext cx="5163014" cy="3502152"/>
          </a:xfrm>
        </p:spPr>
        <p:txBody>
          <a:bodyPr>
            <a:noAutofit/>
          </a:bodyPr>
          <a:lstStyle/>
          <a:p>
            <a:pPr marL="0" indent="0">
              <a:buNone/>
            </a:pPr>
            <a:r>
              <a:rPr lang="en-US" sz="2000" dirty="0"/>
              <a:t>Grand Staircase Escalante National Monument</a:t>
            </a:r>
          </a:p>
          <a:p>
            <a:pPr marL="0" indent="0">
              <a:buNone/>
            </a:pPr>
            <a:r>
              <a:rPr lang="en-US" sz="2000" dirty="0"/>
              <a:t>Site info:</a:t>
            </a:r>
          </a:p>
          <a:p>
            <a:r>
              <a:rPr lang="en-US" sz="2000" dirty="0"/>
              <a:t>Latitude:  37.27°; Longitude: -112.37°</a:t>
            </a:r>
          </a:p>
          <a:p>
            <a:r>
              <a:rPr lang="en-US" sz="2000" dirty="0"/>
              <a:t>Elevation: 1840 m</a:t>
            </a:r>
          </a:p>
          <a:p>
            <a:r>
              <a:rPr lang="en-US" sz="2000" dirty="0"/>
              <a:t>Annual Precipitation: 400 mm; Annual Air Temperature 10°C</a:t>
            </a:r>
          </a:p>
          <a:p>
            <a:r>
              <a:rPr lang="en-US" sz="2000" dirty="0"/>
              <a:t>Vegetation:</a:t>
            </a:r>
          </a:p>
          <a:p>
            <a:pPr lvl="1"/>
            <a:r>
              <a:rPr lang="en-US" sz="2000" dirty="0"/>
              <a:t>Sagebrush steppe </a:t>
            </a:r>
          </a:p>
          <a:p>
            <a:pPr lvl="1"/>
            <a:r>
              <a:rPr lang="en-US" sz="2000" dirty="0"/>
              <a:t>Pinyon-Juniper Woodland (Woodland-Encroached Sagebrush Steppe) </a:t>
            </a:r>
          </a:p>
        </p:txBody>
      </p:sp>
      <p:pic>
        <p:nvPicPr>
          <p:cNvPr id="7" name="Picture 6" descr="A picture containing tree, outdoor, ground, sky&#10;&#10;Description automatically generated">
            <a:extLst>
              <a:ext uri="{FF2B5EF4-FFF2-40B4-BE49-F238E27FC236}">
                <a16:creationId xmlns:a16="http://schemas.microsoft.com/office/drawing/2014/main" id="{C5E4F44B-41C3-696E-EBDF-92E24B29C3E5}"/>
              </a:ext>
            </a:extLst>
          </p:cNvPr>
          <p:cNvPicPr>
            <a:picLocks noChangeAspect="1"/>
          </p:cNvPicPr>
          <p:nvPr/>
        </p:nvPicPr>
        <p:blipFill rotWithShape="1">
          <a:blip r:embed="rId2"/>
          <a:srcRect t="10319" r="3" b="8282"/>
          <a:stretch/>
        </p:blipFill>
        <p:spPr>
          <a:xfrm>
            <a:off x="6324599" y="10"/>
            <a:ext cx="5457817" cy="3337549"/>
          </a:xfrm>
          <a:prstGeom prst="rect">
            <a:avLst/>
          </a:prstGeom>
        </p:spPr>
      </p:pic>
      <p:pic>
        <p:nvPicPr>
          <p:cNvPr id="5" name="Picture 4" descr="A picture containing sky, outdoor, grass, field&#10;&#10;Description automatically generated">
            <a:extLst>
              <a:ext uri="{FF2B5EF4-FFF2-40B4-BE49-F238E27FC236}">
                <a16:creationId xmlns:a16="http://schemas.microsoft.com/office/drawing/2014/main" id="{872CED84-89C4-1F26-5EE3-4EC8312CE0CF}"/>
              </a:ext>
            </a:extLst>
          </p:cNvPr>
          <p:cNvPicPr>
            <a:picLocks noChangeAspect="1"/>
          </p:cNvPicPr>
          <p:nvPr/>
        </p:nvPicPr>
        <p:blipFill rotWithShape="1">
          <a:blip r:embed="rId3"/>
          <a:srcRect t="18463" r="3" b="3"/>
          <a:stretch/>
        </p:blipFill>
        <p:spPr>
          <a:xfrm>
            <a:off x="6324590" y="3520439"/>
            <a:ext cx="5457817" cy="3337561"/>
          </a:xfrm>
          <a:prstGeom prst="rect">
            <a:avLst/>
          </a:prstGeom>
        </p:spPr>
      </p:pic>
      <p:sp>
        <p:nvSpPr>
          <p:cNvPr id="6" name="TextBox 5">
            <a:extLst>
              <a:ext uri="{FF2B5EF4-FFF2-40B4-BE49-F238E27FC236}">
                <a16:creationId xmlns:a16="http://schemas.microsoft.com/office/drawing/2014/main" id="{D29EBAB6-46FE-D540-47E1-35F58D387D15}"/>
              </a:ext>
            </a:extLst>
          </p:cNvPr>
          <p:cNvSpPr txBox="1"/>
          <p:nvPr/>
        </p:nvSpPr>
        <p:spPr>
          <a:xfrm>
            <a:off x="6329078" y="3060559"/>
            <a:ext cx="2411366" cy="307777"/>
          </a:xfrm>
          <a:prstGeom prst="rect">
            <a:avLst/>
          </a:prstGeom>
          <a:solidFill>
            <a:schemeClr val="bg1">
              <a:alpha val="63000"/>
            </a:schemeClr>
          </a:solidFill>
        </p:spPr>
        <p:txBody>
          <a:bodyPr wrap="none" rtlCol="0">
            <a:spAutoFit/>
          </a:bodyPr>
          <a:lstStyle/>
          <a:p>
            <a:r>
              <a:rPr lang="en-US" sz="1400" dirty="0"/>
              <a:t>Figure 7. Woodland study area</a:t>
            </a:r>
          </a:p>
        </p:txBody>
      </p:sp>
      <p:sp>
        <p:nvSpPr>
          <p:cNvPr id="8" name="TextBox 7">
            <a:extLst>
              <a:ext uri="{FF2B5EF4-FFF2-40B4-BE49-F238E27FC236}">
                <a16:creationId xmlns:a16="http://schemas.microsoft.com/office/drawing/2014/main" id="{239D1373-9EDE-8AC0-4D87-25093C5E654B}"/>
              </a:ext>
            </a:extLst>
          </p:cNvPr>
          <p:cNvSpPr txBox="1"/>
          <p:nvPr/>
        </p:nvSpPr>
        <p:spPr>
          <a:xfrm>
            <a:off x="6326834" y="6565611"/>
            <a:ext cx="2415854" cy="307777"/>
          </a:xfrm>
          <a:prstGeom prst="rect">
            <a:avLst/>
          </a:prstGeom>
          <a:solidFill>
            <a:schemeClr val="bg1">
              <a:alpha val="63000"/>
            </a:schemeClr>
          </a:solidFill>
        </p:spPr>
        <p:txBody>
          <a:bodyPr wrap="none" rtlCol="0">
            <a:spAutoFit/>
          </a:bodyPr>
          <a:lstStyle/>
          <a:p>
            <a:r>
              <a:rPr lang="en-US" sz="1400" dirty="0"/>
              <a:t>Figure 8. Sagebrush study area</a:t>
            </a:r>
          </a:p>
        </p:txBody>
      </p:sp>
    </p:spTree>
    <p:extLst>
      <p:ext uri="{BB962C8B-B14F-4D97-AF65-F5344CB8AC3E}">
        <p14:creationId xmlns:p14="http://schemas.microsoft.com/office/powerpoint/2010/main" val="2230655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665318" y="856180"/>
            <a:ext cx="4560584" cy="1128068"/>
          </a:xfrm>
        </p:spPr>
        <p:txBody>
          <a:bodyPr anchor="ctr">
            <a:noAutofit/>
          </a:bodyPr>
          <a:lstStyle/>
          <a:p>
            <a:r>
              <a:rPr lang="en-US" sz="3200" b="1" dirty="0">
                <a:latin typeface="+mn-lt"/>
              </a:rPr>
              <a:t>Research Purpose</a:t>
            </a:r>
          </a:p>
        </p:txBody>
      </p:sp>
      <p:grpSp>
        <p:nvGrpSpPr>
          <p:cNvPr id="33" name="Group 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4" name="Rectangle 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00E712-47DC-A989-5D3F-74FDEB8F040C}"/>
              </a:ext>
            </a:extLst>
          </p:cNvPr>
          <p:cNvSpPr>
            <a:spLocks noGrp="1"/>
          </p:cNvSpPr>
          <p:nvPr>
            <p:ph idx="1"/>
          </p:nvPr>
        </p:nvSpPr>
        <p:spPr>
          <a:xfrm>
            <a:off x="590719" y="2330505"/>
            <a:ext cx="4559425" cy="3979585"/>
          </a:xfrm>
        </p:spPr>
        <p:txBody>
          <a:bodyPr anchor="ctr">
            <a:noAutofit/>
          </a:bodyPr>
          <a:lstStyle/>
          <a:p>
            <a:pPr marL="0" indent="0">
              <a:buNone/>
            </a:pPr>
            <a:r>
              <a:rPr lang="en-US" sz="2600" b="0" i="0" dirty="0">
                <a:effectLst/>
                <a:latin typeface="Calibri" panose="020F0502020204030204" pitchFamily="34" charset="0"/>
              </a:rPr>
              <a:t>GOAL: </a:t>
            </a:r>
          </a:p>
          <a:p>
            <a:r>
              <a:rPr lang="en-US" sz="2600" dirty="0">
                <a:latin typeface="Calibri" panose="020F0502020204030204" pitchFamily="34" charset="0"/>
              </a:rPr>
              <a:t>Determine hillslope-scale </a:t>
            </a:r>
            <a:r>
              <a:rPr lang="en-US" sz="2600" dirty="0" err="1">
                <a:latin typeface="Calibri" panose="020F0502020204030204" pitchFamily="34" charset="0"/>
              </a:rPr>
              <a:t>ecohydrologic</a:t>
            </a:r>
            <a:r>
              <a:rPr lang="en-US" sz="2600" dirty="0">
                <a:latin typeface="Calibri" panose="020F0502020204030204" pitchFamily="34" charset="0"/>
              </a:rPr>
              <a:t> and erosion impacts of woodland encroachment on sagebrush rangelands at Grand Staircase Escalante National Monument.</a:t>
            </a:r>
          </a:p>
        </p:txBody>
      </p:sp>
      <p:sp>
        <p:nvSpPr>
          <p:cNvPr id="39" name="Rectangle 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 text, website&#10;&#10;Description automatically generated">
            <a:extLst>
              <a:ext uri="{FF2B5EF4-FFF2-40B4-BE49-F238E27FC236}">
                <a16:creationId xmlns:a16="http://schemas.microsoft.com/office/drawing/2014/main" id="{738E9448-8290-48FE-3476-E8702E3A1C94}"/>
              </a:ext>
            </a:extLst>
          </p:cNvPr>
          <p:cNvPicPr>
            <a:picLocks noChangeAspect="1"/>
          </p:cNvPicPr>
          <p:nvPr/>
        </p:nvPicPr>
        <p:blipFill rotWithShape="1">
          <a:blip r:embed="rId2"/>
          <a:srcRect r="22374" b="1"/>
          <a:stretch/>
        </p:blipFill>
        <p:spPr>
          <a:xfrm>
            <a:off x="5977788" y="799352"/>
            <a:ext cx="5425410" cy="5259296"/>
          </a:xfrm>
          <a:prstGeom prst="rect">
            <a:avLst/>
          </a:prstGeom>
        </p:spPr>
      </p:pic>
      <p:sp>
        <p:nvSpPr>
          <p:cNvPr id="4" name="TextBox 3">
            <a:extLst>
              <a:ext uri="{FF2B5EF4-FFF2-40B4-BE49-F238E27FC236}">
                <a16:creationId xmlns:a16="http://schemas.microsoft.com/office/drawing/2014/main" id="{F1E5EFE8-AE09-C487-53F2-95EEAC34C157}"/>
              </a:ext>
            </a:extLst>
          </p:cNvPr>
          <p:cNvSpPr txBox="1"/>
          <p:nvPr/>
        </p:nvSpPr>
        <p:spPr>
          <a:xfrm>
            <a:off x="5663828" y="5985527"/>
            <a:ext cx="4185313" cy="307777"/>
          </a:xfrm>
          <a:prstGeom prst="rect">
            <a:avLst/>
          </a:prstGeom>
          <a:solidFill>
            <a:schemeClr val="bg1">
              <a:alpha val="63000"/>
            </a:schemeClr>
          </a:solidFill>
        </p:spPr>
        <p:txBody>
          <a:bodyPr wrap="none" rtlCol="0">
            <a:spAutoFit/>
          </a:bodyPr>
          <a:lstStyle/>
          <a:p>
            <a:r>
              <a:rPr lang="en-US" sz="1400" dirty="0"/>
              <a:t>Figure 9. Source: https://</a:t>
            </a:r>
            <a:r>
              <a:rPr lang="en-US" sz="1400" dirty="0" err="1"/>
              <a:t>apps.tucson.ars.ag.gov</a:t>
            </a:r>
            <a:r>
              <a:rPr lang="en-US" sz="1400" dirty="0"/>
              <a:t>/</a:t>
            </a:r>
            <a:r>
              <a:rPr lang="en-US" sz="1400" dirty="0" err="1"/>
              <a:t>rhem</a:t>
            </a:r>
            <a:r>
              <a:rPr lang="en-US" sz="1400" dirty="0"/>
              <a:t>/</a:t>
            </a:r>
          </a:p>
        </p:txBody>
      </p:sp>
    </p:spTree>
    <p:extLst>
      <p:ext uri="{BB962C8B-B14F-4D97-AF65-F5344CB8AC3E}">
        <p14:creationId xmlns:p14="http://schemas.microsoft.com/office/powerpoint/2010/main" val="2119000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665085" y="856180"/>
            <a:ext cx="4560584" cy="1128068"/>
          </a:xfrm>
        </p:spPr>
        <p:txBody>
          <a:bodyPr anchor="ctr">
            <a:noAutofit/>
          </a:bodyPr>
          <a:lstStyle/>
          <a:p>
            <a:r>
              <a:rPr lang="en-US" sz="3200" b="1" dirty="0">
                <a:latin typeface="+mn-lt"/>
              </a:rPr>
              <a:t>Research Purpose</a:t>
            </a:r>
          </a:p>
        </p:txBody>
      </p:sp>
      <p:grpSp>
        <p:nvGrpSpPr>
          <p:cNvPr id="33" name="Group 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4" name="Rectangle 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00E712-47DC-A989-5D3F-74FDEB8F040C}"/>
              </a:ext>
            </a:extLst>
          </p:cNvPr>
          <p:cNvSpPr>
            <a:spLocks noGrp="1"/>
          </p:cNvSpPr>
          <p:nvPr>
            <p:ph idx="1"/>
          </p:nvPr>
        </p:nvSpPr>
        <p:spPr>
          <a:xfrm>
            <a:off x="590719" y="2330505"/>
            <a:ext cx="4803113" cy="3979585"/>
          </a:xfrm>
        </p:spPr>
        <p:txBody>
          <a:bodyPr anchor="ctr">
            <a:noAutofit/>
          </a:bodyPr>
          <a:lstStyle/>
          <a:p>
            <a:pPr marL="0" indent="0">
              <a:buNone/>
            </a:pPr>
            <a:r>
              <a:rPr lang="en-US" sz="2400" dirty="0">
                <a:latin typeface="Calibri" panose="020F0502020204030204" pitchFamily="34" charset="0"/>
              </a:rPr>
              <a:t>Specific Objectives:</a:t>
            </a:r>
          </a:p>
          <a:p>
            <a:pPr marL="457200" indent="-457200">
              <a:buFont typeface="+mj-lt"/>
              <a:buAutoNum type="arabicPeriod"/>
            </a:pPr>
            <a:r>
              <a:rPr lang="en-US" sz="2400" b="0" i="0" dirty="0">
                <a:effectLst/>
                <a:latin typeface="Calibri" panose="020F0502020204030204" pitchFamily="34" charset="0"/>
              </a:rPr>
              <a:t>Using commonly applied field methods, quantify woodland encroachment impacts on hillslope-scale vegetation structure and patch-scale vegetation and ground cover</a:t>
            </a:r>
            <a:r>
              <a:rPr lang="en-US" sz="2400" dirty="0">
                <a:latin typeface="Calibri" panose="020F0502020204030204" pitchFamily="34" charset="0"/>
              </a:rPr>
              <a:t>.</a:t>
            </a:r>
            <a:r>
              <a:rPr lang="en-US" sz="2400" b="0" i="0" dirty="0">
                <a:effectLst/>
                <a:latin typeface="Calibri" panose="020F0502020204030204" pitchFamily="34" charset="0"/>
              </a:rPr>
              <a:t> </a:t>
            </a:r>
          </a:p>
          <a:p>
            <a:pPr marL="457200" indent="-457200">
              <a:buFont typeface="+mj-lt"/>
              <a:buAutoNum type="arabicPeriod"/>
            </a:pPr>
            <a:r>
              <a:rPr lang="en-US" sz="2400" dirty="0"/>
              <a:t>Quantify the impacts of woodland encroachment on hillslope-scale runoff and soil loss using patch-scale modeling with the RHEM web tool.</a:t>
            </a:r>
          </a:p>
        </p:txBody>
      </p:sp>
      <p:sp>
        <p:nvSpPr>
          <p:cNvPr id="39" name="Rectangle 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 text, website&#10;&#10;Description automatically generated">
            <a:extLst>
              <a:ext uri="{FF2B5EF4-FFF2-40B4-BE49-F238E27FC236}">
                <a16:creationId xmlns:a16="http://schemas.microsoft.com/office/drawing/2014/main" id="{738E9448-8290-48FE-3476-E8702E3A1C94}"/>
              </a:ext>
            </a:extLst>
          </p:cNvPr>
          <p:cNvPicPr>
            <a:picLocks noChangeAspect="1"/>
          </p:cNvPicPr>
          <p:nvPr/>
        </p:nvPicPr>
        <p:blipFill rotWithShape="1">
          <a:blip r:embed="rId2"/>
          <a:srcRect r="22374" b="1"/>
          <a:stretch/>
        </p:blipFill>
        <p:spPr>
          <a:xfrm>
            <a:off x="5977788" y="799352"/>
            <a:ext cx="5425410" cy="5259296"/>
          </a:xfrm>
          <a:prstGeom prst="rect">
            <a:avLst/>
          </a:prstGeom>
        </p:spPr>
      </p:pic>
      <p:sp>
        <p:nvSpPr>
          <p:cNvPr id="4" name="TextBox 3">
            <a:extLst>
              <a:ext uri="{FF2B5EF4-FFF2-40B4-BE49-F238E27FC236}">
                <a16:creationId xmlns:a16="http://schemas.microsoft.com/office/drawing/2014/main" id="{9F2678EF-0FE4-0A61-CF5E-DC461C251046}"/>
              </a:ext>
            </a:extLst>
          </p:cNvPr>
          <p:cNvSpPr txBox="1"/>
          <p:nvPr/>
        </p:nvSpPr>
        <p:spPr>
          <a:xfrm>
            <a:off x="5663828" y="5985527"/>
            <a:ext cx="4185313" cy="307777"/>
          </a:xfrm>
          <a:prstGeom prst="rect">
            <a:avLst/>
          </a:prstGeom>
          <a:solidFill>
            <a:schemeClr val="bg1">
              <a:alpha val="63000"/>
            </a:schemeClr>
          </a:solidFill>
        </p:spPr>
        <p:txBody>
          <a:bodyPr wrap="none" rtlCol="0">
            <a:spAutoFit/>
          </a:bodyPr>
          <a:lstStyle/>
          <a:p>
            <a:r>
              <a:rPr lang="en-US" sz="1400" dirty="0"/>
              <a:t>Figure 9. Source: https://</a:t>
            </a:r>
            <a:r>
              <a:rPr lang="en-US" sz="1400" dirty="0" err="1"/>
              <a:t>apps.tucson.ars.ag.gov</a:t>
            </a:r>
            <a:r>
              <a:rPr lang="en-US" sz="1400" dirty="0"/>
              <a:t>/</a:t>
            </a:r>
            <a:r>
              <a:rPr lang="en-US" sz="1400" dirty="0" err="1"/>
              <a:t>rhem</a:t>
            </a:r>
            <a:r>
              <a:rPr lang="en-US" sz="1400" dirty="0"/>
              <a:t>/</a:t>
            </a:r>
          </a:p>
        </p:txBody>
      </p:sp>
    </p:spTree>
    <p:extLst>
      <p:ext uri="{BB962C8B-B14F-4D97-AF65-F5344CB8AC3E}">
        <p14:creationId xmlns:p14="http://schemas.microsoft.com/office/powerpoint/2010/main" val="410920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5C63099-886B-A960-7923-6CA352D76692}"/>
              </a:ext>
            </a:extLst>
          </p:cNvPr>
          <p:cNvPicPr>
            <a:picLocks noChangeAspect="1"/>
          </p:cNvPicPr>
          <p:nvPr/>
        </p:nvPicPr>
        <p:blipFill rotWithShape="1">
          <a:blip r:embed="rId2"/>
          <a:srcRect r="2" b="35036"/>
          <a:stretch/>
        </p:blipFill>
        <p:spPr>
          <a:xfrm>
            <a:off x="579264" y="365141"/>
            <a:ext cx="6288262" cy="3063875"/>
          </a:xfrm>
          <a:prstGeom prst="rect">
            <a:avLst/>
          </a:prstGeom>
        </p:spPr>
      </p:pic>
      <p:sp useBgFill="1">
        <p:nvSpPr>
          <p:cNvPr id="38" name="Rectangle 37">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841248" y="3849689"/>
            <a:ext cx="2111122" cy="2105025"/>
          </a:xfrm>
        </p:spPr>
        <p:txBody>
          <a:bodyPr vert="horz" lIns="91440" tIns="45720" rIns="91440" bIns="45720" rtlCol="0" anchor="ctr">
            <a:noAutofit/>
          </a:bodyPr>
          <a:lstStyle/>
          <a:p>
            <a:r>
              <a:rPr lang="en-US" sz="2400" b="1" kern="1200" dirty="0">
                <a:solidFill>
                  <a:schemeClr val="tx1"/>
                </a:solidFill>
                <a:latin typeface="+mn-lt"/>
                <a:ea typeface="+mj-ea"/>
                <a:cs typeface="+mj-cs"/>
              </a:rPr>
              <a:t>Methods: Quantify Vegetation Structure and Patch-Scale Vegetation and Ground Cover</a:t>
            </a:r>
          </a:p>
        </p:txBody>
      </p:sp>
      <p:sp>
        <p:nvSpPr>
          <p:cNvPr id="40" name="Rectangle 39">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41">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E2DABE4-A08F-101B-21D2-62B9812A65A3}"/>
              </a:ext>
            </a:extLst>
          </p:cNvPr>
          <p:cNvSpPr txBox="1"/>
          <p:nvPr/>
        </p:nvSpPr>
        <p:spPr>
          <a:xfrm>
            <a:off x="3360562" y="3849688"/>
            <a:ext cx="3506961" cy="2105025"/>
          </a:xfrm>
          <a:prstGeom prst="rect">
            <a:avLst/>
          </a:prstGeom>
        </p:spPr>
        <p:txBody>
          <a:bodyPr vert="horz" lIns="91440" tIns="45720" rIns="91440" bIns="45720" rtlCol="0" anchor="ctr">
            <a:normAutofit fontScale="92500" lnSpcReduction="20000"/>
          </a:bodyPr>
          <a:lstStyle/>
          <a:p>
            <a:pPr>
              <a:lnSpc>
                <a:spcPct val="90000"/>
              </a:lnSpc>
              <a:spcAft>
                <a:spcPts val="600"/>
              </a:spcAft>
            </a:pPr>
            <a:r>
              <a:rPr lang="en-US" dirty="0"/>
              <a:t>Applied commonly used line-point intercept (LPI) and soil sampling methods to quantify vegetation and ground cover conditions and soil properties:</a:t>
            </a: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dirty="0"/>
              <a:t>Hillslope-Scale LPI Plots</a:t>
            </a:r>
          </a:p>
          <a:p>
            <a:pPr indent="-228600">
              <a:lnSpc>
                <a:spcPct val="90000"/>
              </a:lnSpc>
              <a:spcAft>
                <a:spcPts val="600"/>
              </a:spcAft>
              <a:buFont typeface="Arial" panose="020B0604020202020204" pitchFamily="34" charset="0"/>
              <a:buChar char="•"/>
            </a:pPr>
            <a:r>
              <a:rPr lang="en-US" dirty="0"/>
              <a:t>Hillslope Scale - 33 m x 30 m plots; n = 3 per treatment</a:t>
            </a:r>
          </a:p>
        </p:txBody>
      </p:sp>
      <p:pic>
        <p:nvPicPr>
          <p:cNvPr id="3" name="Picture 2">
            <a:extLst>
              <a:ext uri="{FF2B5EF4-FFF2-40B4-BE49-F238E27FC236}">
                <a16:creationId xmlns:a16="http://schemas.microsoft.com/office/drawing/2014/main" id="{5418CBAB-9578-75CC-1315-5D4D2DDBF9B6}"/>
              </a:ext>
            </a:extLst>
          </p:cNvPr>
          <p:cNvPicPr>
            <a:picLocks noChangeAspect="1"/>
          </p:cNvPicPr>
          <p:nvPr/>
        </p:nvPicPr>
        <p:blipFill rotWithShape="1">
          <a:blip r:embed="rId3"/>
          <a:srcRect l="24644" r="15523" b="-2"/>
          <a:stretch/>
        </p:blipFill>
        <p:spPr>
          <a:xfrm>
            <a:off x="7048500" y="365109"/>
            <a:ext cx="4621006" cy="5811838"/>
          </a:xfrm>
          <a:prstGeom prst="rect">
            <a:avLst/>
          </a:prstGeom>
        </p:spPr>
      </p:pic>
      <p:sp>
        <p:nvSpPr>
          <p:cNvPr id="4" name="TextBox 3">
            <a:extLst>
              <a:ext uri="{FF2B5EF4-FFF2-40B4-BE49-F238E27FC236}">
                <a16:creationId xmlns:a16="http://schemas.microsoft.com/office/drawing/2014/main" id="{34F92024-ECF5-0A3E-7385-4A4920671D1A}"/>
              </a:ext>
            </a:extLst>
          </p:cNvPr>
          <p:cNvSpPr txBox="1"/>
          <p:nvPr/>
        </p:nvSpPr>
        <p:spPr>
          <a:xfrm>
            <a:off x="579263" y="3149912"/>
            <a:ext cx="3464218" cy="307777"/>
          </a:xfrm>
          <a:prstGeom prst="rect">
            <a:avLst/>
          </a:prstGeom>
          <a:solidFill>
            <a:schemeClr val="bg1">
              <a:alpha val="63000"/>
            </a:schemeClr>
          </a:solidFill>
        </p:spPr>
        <p:txBody>
          <a:bodyPr wrap="none" rtlCol="0">
            <a:spAutoFit/>
          </a:bodyPr>
          <a:lstStyle/>
          <a:p>
            <a:r>
              <a:rPr lang="en-US" sz="1400" dirty="0"/>
              <a:t>Figure 10. Hillslope-scale LPI plot - Woodland</a:t>
            </a:r>
          </a:p>
        </p:txBody>
      </p:sp>
      <p:sp>
        <p:nvSpPr>
          <p:cNvPr id="6" name="TextBox 5">
            <a:extLst>
              <a:ext uri="{FF2B5EF4-FFF2-40B4-BE49-F238E27FC236}">
                <a16:creationId xmlns:a16="http://schemas.microsoft.com/office/drawing/2014/main" id="{419FEBB2-0F8B-0952-638B-3D90C108D482}"/>
              </a:ext>
            </a:extLst>
          </p:cNvPr>
          <p:cNvSpPr txBox="1"/>
          <p:nvPr/>
        </p:nvSpPr>
        <p:spPr>
          <a:xfrm>
            <a:off x="7048498" y="5869170"/>
            <a:ext cx="3455882" cy="307777"/>
          </a:xfrm>
          <a:prstGeom prst="rect">
            <a:avLst/>
          </a:prstGeom>
          <a:solidFill>
            <a:schemeClr val="bg1">
              <a:alpha val="63000"/>
            </a:schemeClr>
          </a:solidFill>
        </p:spPr>
        <p:txBody>
          <a:bodyPr wrap="none" rtlCol="0">
            <a:spAutoFit/>
          </a:bodyPr>
          <a:lstStyle/>
          <a:p>
            <a:r>
              <a:rPr lang="en-US" sz="1400" dirty="0"/>
              <a:t>Figure 11. Hillslope-scale LPI Plot - sagebrush</a:t>
            </a:r>
          </a:p>
        </p:txBody>
      </p:sp>
    </p:spTree>
    <p:extLst>
      <p:ext uri="{BB962C8B-B14F-4D97-AF65-F5344CB8AC3E}">
        <p14:creationId xmlns:p14="http://schemas.microsoft.com/office/powerpoint/2010/main" val="1362481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614141FC-8189-47F8-821A-FC9A4E91E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D5A608-5269-4F7C-F13E-D48307FAA6CD}"/>
              </a:ext>
            </a:extLst>
          </p:cNvPr>
          <p:cNvSpPr>
            <a:spLocks noGrp="1"/>
          </p:cNvSpPr>
          <p:nvPr>
            <p:ph type="title"/>
          </p:nvPr>
        </p:nvSpPr>
        <p:spPr>
          <a:xfrm>
            <a:off x="841248" y="510047"/>
            <a:ext cx="3300984" cy="1645920"/>
          </a:xfrm>
        </p:spPr>
        <p:txBody>
          <a:bodyPr vert="horz" lIns="91440" tIns="45720" rIns="91440" bIns="45720" rtlCol="0" anchor="ctr">
            <a:noAutofit/>
          </a:bodyPr>
          <a:lstStyle/>
          <a:p>
            <a:r>
              <a:rPr lang="en-US" sz="2800" b="1" kern="1200" dirty="0">
                <a:solidFill>
                  <a:schemeClr val="tx1"/>
                </a:solidFill>
                <a:latin typeface="+mn-lt"/>
                <a:ea typeface="+mj-ea"/>
                <a:cs typeface="+mj-cs"/>
              </a:rPr>
              <a:t>Methods: Quantify Vegetation Structure and Patch-Scale Vegetation and Ground Cover</a:t>
            </a:r>
          </a:p>
        </p:txBody>
      </p:sp>
      <p:sp>
        <p:nvSpPr>
          <p:cNvPr id="47" name="Rectangle 46">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81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E2DABE4-A08F-101B-21D2-62B9812A65A3}"/>
              </a:ext>
            </a:extLst>
          </p:cNvPr>
          <p:cNvSpPr txBox="1"/>
          <p:nvPr/>
        </p:nvSpPr>
        <p:spPr>
          <a:xfrm>
            <a:off x="4581144" y="510047"/>
            <a:ext cx="6858000" cy="1645920"/>
          </a:xfrm>
          <a:prstGeom prst="rect">
            <a:avLst/>
          </a:prstGeom>
        </p:spPr>
        <p:txBody>
          <a:bodyPr vert="horz" lIns="91440" tIns="45720" rIns="91440" bIns="45720" rtlCol="0" anchor="ctr">
            <a:normAutofit fontScale="92500" lnSpcReduction="20000"/>
          </a:bodyPr>
          <a:lstStyle/>
          <a:p>
            <a:pPr>
              <a:lnSpc>
                <a:spcPct val="90000"/>
              </a:lnSpc>
              <a:spcAft>
                <a:spcPts val="600"/>
              </a:spcAft>
            </a:pPr>
            <a:r>
              <a:rPr lang="en-US" sz="2000" dirty="0"/>
              <a:t>Applied commonly used line-point intercept (LPI) and soil sampling methods to quantify vegetation and ground cover conditions and soil properties:</a:t>
            </a:r>
          </a:p>
          <a:p>
            <a:pPr>
              <a:lnSpc>
                <a:spcPct val="90000"/>
              </a:lnSpc>
              <a:spcAft>
                <a:spcPts val="600"/>
              </a:spcAft>
            </a:pPr>
            <a:endParaRPr lang="en-US" sz="2000" dirty="0"/>
          </a:p>
          <a:p>
            <a:pPr>
              <a:lnSpc>
                <a:spcPct val="90000"/>
              </a:lnSpc>
              <a:spcAft>
                <a:spcPts val="600"/>
              </a:spcAft>
            </a:pPr>
            <a:r>
              <a:rPr lang="en-US" sz="2000" dirty="0"/>
              <a:t>Patch-Scale LPI Plots</a:t>
            </a:r>
          </a:p>
          <a:p>
            <a:pPr indent="-228600">
              <a:lnSpc>
                <a:spcPct val="90000"/>
              </a:lnSpc>
              <a:spcAft>
                <a:spcPts val="600"/>
              </a:spcAft>
              <a:buFont typeface="Arial" panose="020B0604020202020204" pitchFamily="34" charset="0"/>
              <a:buChar char="•"/>
            </a:pPr>
            <a:r>
              <a:rPr lang="en-US" sz="2000" dirty="0"/>
              <a:t>Patch Scale – 6 m x 2 m plots; n = 6 per microsite</a:t>
            </a:r>
          </a:p>
        </p:txBody>
      </p:sp>
      <p:pic>
        <p:nvPicPr>
          <p:cNvPr id="10" name="Picture 9">
            <a:extLst>
              <a:ext uri="{FF2B5EF4-FFF2-40B4-BE49-F238E27FC236}">
                <a16:creationId xmlns:a16="http://schemas.microsoft.com/office/drawing/2014/main" id="{80CB06AD-95E0-91E6-8380-2111F105A86C}"/>
              </a:ext>
            </a:extLst>
          </p:cNvPr>
          <p:cNvPicPr>
            <a:picLocks noChangeAspect="1"/>
          </p:cNvPicPr>
          <p:nvPr/>
        </p:nvPicPr>
        <p:blipFill rotWithShape="1">
          <a:blip r:embed="rId2"/>
          <a:srcRect t="19689" r="-1" b="4162"/>
          <a:stretch/>
        </p:blipFill>
        <p:spPr>
          <a:xfrm>
            <a:off x="554416" y="2599364"/>
            <a:ext cx="3584448" cy="3639312"/>
          </a:xfrm>
          <a:prstGeom prst="rect">
            <a:avLst/>
          </a:prstGeom>
        </p:spPr>
      </p:pic>
      <p:pic>
        <p:nvPicPr>
          <p:cNvPr id="7" name="Picture 6">
            <a:extLst>
              <a:ext uri="{FF2B5EF4-FFF2-40B4-BE49-F238E27FC236}">
                <a16:creationId xmlns:a16="http://schemas.microsoft.com/office/drawing/2014/main" id="{9B8C0290-1C41-6115-69C6-106F223EAEF1}"/>
              </a:ext>
            </a:extLst>
          </p:cNvPr>
          <p:cNvPicPr>
            <a:picLocks noChangeAspect="1"/>
          </p:cNvPicPr>
          <p:nvPr/>
        </p:nvPicPr>
        <p:blipFill rotWithShape="1">
          <a:blip r:embed="rId3"/>
          <a:srcRect t="3251" r="-1" b="20600"/>
          <a:stretch/>
        </p:blipFill>
        <p:spPr>
          <a:xfrm>
            <a:off x="8137415" y="2617617"/>
            <a:ext cx="3584448" cy="3639312"/>
          </a:xfrm>
          <a:prstGeom prst="rect">
            <a:avLst/>
          </a:prstGeom>
        </p:spPr>
      </p:pic>
      <p:pic>
        <p:nvPicPr>
          <p:cNvPr id="9" name="Picture 8">
            <a:extLst>
              <a:ext uri="{FF2B5EF4-FFF2-40B4-BE49-F238E27FC236}">
                <a16:creationId xmlns:a16="http://schemas.microsoft.com/office/drawing/2014/main" id="{EC6F42B3-F2CD-0E17-141A-A5AA9DEC6FA6}"/>
              </a:ext>
            </a:extLst>
          </p:cNvPr>
          <p:cNvPicPr>
            <a:picLocks noChangeAspect="1"/>
          </p:cNvPicPr>
          <p:nvPr/>
        </p:nvPicPr>
        <p:blipFill rotWithShape="1">
          <a:blip r:embed="rId4"/>
          <a:srcRect r="-1" b="23851"/>
          <a:stretch/>
        </p:blipFill>
        <p:spPr>
          <a:xfrm>
            <a:off x="4347142" y="2617617"/>
            <a:ext cx="3584448" cy="3639312"/>
          </a:xfrm>
          <a:prstGeom prst="rect">
            <a:avLst/>
          </a:prstGeom>
        </p:spPr>
      </p:pic>
      <p:pic>
        <p:nvPicPr>
          <p:cNvPr id="27" name="Picture 26">
            <a:extLst>
              <a:ext uri="{FF2B5EF4-FFF2-40B4-BE49-F238E27FC236}">
                <a16:creationId xmlns:a16="http://schemas.microsoft.com/office/drawing/2014/main" id="{0816B859-FA44-D006-9FEA-BCB0B6931AB4}"/>
              </a:ext>
            </a:extLst>
          </p:cNvPr>
          <p:cNvPicPr>
            <a:picLocks noChangeAspect="1"/>
          </p:cNvPicPr>
          <p:nvPr/>
        </p:nvPicPr>
        <p:blipFill>
          <a:blip r:embed="rId5"/>
          <a:stretch>
            <a:fillRect/>
          </a:stretch>
        </p:blipFill>
        <p:spPr>
          <a:xfrm>
            <a:off x="4344688" y="2610519"/>
            <a:ext cx="1414344" cy="1060758"/>
          </a:xfrm>
          <a:prstGeom prst="rect">
            <a:avLst/>
          </a:prstGeom>
          <a:ln>
            <a:solidFill>
              <a:schemeClr val="tx1"/>
            </a:solidFill>
          </a:ln>
        </p:spPr>
      </p:pic>
      <p:sp>
        <p:nvSpPr>
          <p:cNvPr id="8" name="TextBox 7">
            <a:extLst>
              <a:ext uri="{FF2B5EF4-FFF2-40B4-BE49-F238E27FC236}">
                <a16:creationId xmlns:a16="http://schemas.microsoft.com/office/drawing/2014/main" id="{54A614B1-2832-186D-E6EC-5A57A6D59936}"/>
              </a:ext>
            </a:extLst>
          </p:cNvPr>
          <p:cNvSpPr txBox="1"/>
          <p:nvPr/>
        </p:nvSpPr>
        <p:spPr>
          <a:xfrm>
            <a:off x="529041" y="5918687"/>
            <a:ext cx="3584447" cy="307777"/>
          </a:xfrm>
          <a:prstGeom prst="rect">
            <a:avLst/>
          </a:prstGeom>
          <a:solidFill>
            <a:schemeClr val="bg1">
              <a:alpha val="63000"/>
            </a:schemeClr>
          </a:solidFill>
        </p:spPr>
        <p:txBody>
          <a:bodyPr wrap="square" rtlCol="0">
            <a:spAutoFit/>
          </a:bodyPr>
          <a:lstStyle/>
          <a:p>
            <a:r>
              <a:rPr lang="en-US" sz="1400" dirty="0"/>
              <a:t>Figure 12. Patch-scale LPI Plot - Sagebrush</a:t>
            </a:r>
          </a:p>
        </p:txBody>
      </p:sp>
      <p:sp>
        <p:nvSpPr>
          <p:cNvPr id="13" name="TextBox 12">
            <a:extLst>
              <a:ext uri="{FF2B5EF4-FFF2-40B4-BE49-F238E27FC236}">
                <a16:creationId xmlns:a16="http://schemas.microsoft.com/office/drawing/2014/main" id="{0F8B8CC6-0C8E-31EF-40C9-F1032C754FCD}"/>
              </a:ext>
            </a:extLst>
          </p:cNvPr>
          <p:cNvSpPr txBox="1"/>
          <p:nvPr/>
        </p:nvSpPr>
        <p:spPr>
          <a:xfrm>
            <a:off x="4344688" y="5961017"/>
            <a:ext cx="3586902" cy="307777"/>
          </a:xfrm>
          <a:prstGeom prst="rect">
            <a:avLst/>
          </a:prstGeom>
          <a:solidFill>
            <a:schemeClr val="bg1">
              <a:alpha val="63000"/>
            </a:schemeClr>
          </a:solidFill>
        </p:spPr>
        <p:txBody>
          <a:bodyPr wrap="square" rtlCol="0">
            <a:spAutoFit/>
          </a:bodyPr>
          <a:lstStyle/>
          <a:p>
            <a:r>
              <a:rPr lang="en-US" sz="1400" dirty="0"/>
              <a:t>Figure 13. Patch-scale LPI Plot – Tree canopy</a:t>
            </a:r>
          </a:p>
        </p:txBody>
      </p:sp>
      <p:sp>
        <p:nvSpPr>
          <p:cNvPr id="14" name="TextBox 13">
            <a:extLst>
              <a:ext uri="{FF2B5EF4-FFF2-40B4-BE49-F238E27FC236}">
                <a16:creationId xmlns:a16="http://schemas.microsoft.com/office/drawing/2014/main" id="{C47AE70B-3D66-FC4E-F9CF-7A128774974E}"/>
              </a:ext>
            </a:extLst>
          </p:cNvPr>
          <p:cNvSpPr txBox="1"/>
          <p:nvPr/>
        </p:nvSpPr>
        <p:spPr>
          <a:xfrm>
            <a:off x="8130328" y="5945144"/>
            <a:ext cx="3584447" cy="307777"/>
          </a:xfrm>
          <a:prstGeom prst="rect">
            <a:avLst/>
          </a:prstGeom>
          <a:solidFill>
            <a:schemeClr val="bg1">
              <a:alpha val="63000"/>
            </a:schemeClr>
          </a:solidFill>
        </p:spPr>
        <p:txBody>
          <a:bodyPr wrap="square" rtlCol="0">
            <a:spAutoFit/>
          </a:bodyPr>
          <a:lstStyle/>
          <a:p>
            <a:r>
              <a:rPr lang="en-US" sz="1400" dirty="0"/>
              <a:t>Figure 14. Patch-scale LPI Plot - </a:t>
            </a:r>
            <a:r>
              <a:rPr lang="en-US" sz="1400" dirty="0" err="1"/>
              <a:t>Intercanopy</a:t>
            </a:r>
            <a:endParaRPr lang="en-US" sz="1400" dirty="0"/>
          </a:p>
        </p:txBody>
      </p:sp>
      <p:sp>
        <p:nvSpPr>
          <p:cNvPr id="17" name="TextBox 16">
            <a:extLst>
              <a:ext uri="{FF2B5EF4-FFF2-40B4-BE49-F238E27FC236}">
                <a16:creationId xmlns:a16="http://schemas.microsoft.com/office/drawing/2014/main" id="{273AE2FD-22A7-8A5D-791E-1FB2CABA2E5A}"/>
              </a:ext>
            </a:extLst>
          </p:cNvPr>
          <p:cNvSpPr txBox="1"/>
          <p:nvPr/>
        </p:nvSpPr>
        <p:spPr>
          <a:xfrm>
            <a:off x="5759032" y="2603925"/>
            <a:ext cx="2172558" cy="523220"/>
          </a:xfrm>
          <a:prstGeom prst="rect">
            <a:avLst/>
          </a:prstGeom>
          <a:solidFill>
            <a:schemeClr val="bg1">
              <a:alpha val="63000"/>
            </a:schemeClr>
          </a:solidFill>
        </p:spPr>
        <p:txBody>
          <a:bodyPr wrap="square" rtlCol="0">
            <a:spAutoFit/>
          </a:bodyPr>
          <a:lstStyle/>
          <a:p>
            <a:pPr algn="ctr"/>
            <a:r>
              <a:rPr lang="en-US" sz="1400" dirty="0"/>
              <a:t>Figure 15. Soil Cores (0-5 cm) For Texture</a:t>
            </a:r>
          </a:p>
        </p:txBody>
      </p:sp>
    </p:spTree>
    <p:extLst>
      <p:ext uri="{BB962C8B-B14F-4D97-AF65-F5344CB8AC3E}">
        <p14:creationId xmlns:p14="http://schemas.microsoft.com/office/powerpoint/2010/main" val="3308623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1274</Words>
  <Application>Microsoft Office PowerPoint</Application>
  <PresentationFormat>Widescreen</PresentationFormat>
  <Paragraphs>152</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Tahoma</vt:lpstr>
      <vt:lpstr>Office Theme</vt:lpstr>
      <vt:lpstr>Influence of woodland encroachment on vegetation, soils, hydrology, and erosion on sagebrush rangelands</vt:lpstr>
      <vt:lpstr>Woodland Encroachment into  Sagebrush Steppe</vt:lpstr>
      <vt:lpstr>Woodland Encroachment into Sagebrush Steppe</vt:lpstr>
      <vt:lpstr>Problem</vt:lpstr>
      <vt:lpstr>Study Area</vt:lpstr>
      <vt:lpstr>Research Purpose</vt:lpstr>
      <vt:lpstr>Research Purpose</vt:lpstr>
      <vt:lpstr>Methods: Quantify Vegetation Structure and Patch-Scale Vegetation and Ground Cover</vt:lpstr>
      <vt:lpstr>Methods: Quantify Vegetation Structure and Patch-Scale Vegetation and Ground Cover</vt:lpstr>
      <vt:lpstr>Methods:  RHEM Patch-Scale Runoff and Sediment Yield Modeling</vt:lpstr>
      <vt:lpstr>Methods:  RHEM Patch-Scale Runoff and Sediment Yield Modeling</vt:lpstr>
      <vt:lpstr>Methods: RHEM Hillslope-Scale Runoff and Sediment Yield Modelling</vt:lpstr>
      <vt:lpstr>Results: Woodland Encroachment Impacts on Vegetation Structure and Canopy and Ground Cover</vt:lpstr>
      <vt:lpstr>Results: Woodland Encroachment Impacts on Vegetation Structure and Canopy and Ground Cover</vt:lpstr>
      <vt:lpstr>Results: Woodland Encroachment Impacts on Runoff and Sediment Yield </vt:lpstr>
      <vt:lpstr>Results: Woodland Encroachment Impacts on Runoff and Sediment Yield</vt:lpstr>
      <vt:lpstr>Conclusions</vt:lpstr>
      <vt:lpstr>Acknowledgements</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Influence of woodland encroachment on vegetation, soils, hydrology, and erosion on sagebrush rangelands</dc:title>
  <dc:creator>Lane, Trisha Jean - (ttso)</dc:creator>
  <cp:lastModifiedBy>Coe, Michelle A - (macoe)</cp:lastModifiedBy>
  <cp:revision>63</cp:revision>
  <dcterms:created xsi:type="dcterms:W3CDTF">2023-03-29T22:17:36Z</dcterms:created>
  <dcterms:modified xsi:type="dcterms:W3CDTF">2023-04-14T21:13:43Z</dcterms:modified>
</cp:coreProperties>
</file>